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3"/>
  </p:notesMasterIdLst>
  <p:sldIdLst>
    <p:sldId id="259" r:id="rId2"/>
    <p:sldId id="260" r:id="rId3"/>
    <p:sldId id="261" r:id="rId4"/>
    <p:sldId id="262" r:id="rId5"/>
    <p:sldId id="263" r:id="rId6"/>
    <p:sldId id="265" r:id="rId7"/>
    <p:sldId id="267" r:id="rId8"/>
    <p:sldId id="268" r:id="rId9"/>
    <p:sldId id="264" r:id="rId10"/>
    <p:sldId id="293" r:id="rId11"/>
    <p:sldId id="294" r:id="rId12"/>
    <p:sldId id="277" r:id="rId13"/>
    <p:sldId id="281" r:id="rId14"/>
    <p:sldId id="278" r:id="rId15"/>
    <p:sldId id="284" r:id="rId16"/>
    <p:sldId id="287" r:id="rId17"/>
    <p:sldId id="288" r:id="rId18"/>
    <p:sldId id="285" r:id="rId19"/>
    <p:sldId id="286" r:id="rId20"/>
    <p:sldId id="279" r:id="rId21"/>
    <p:sldId id="280" r:id="rId22"/>
    <p:sldId id="289" r:id="rId23"/>
    <p:sldId id="290" r:id="rId24"/>
    <p:sldId id="291" r:id="rId25"/>
    <p:sldId id="271" r:id="rId26"/>
    <p:sldId id="272" r:id="rId27"/>
    <p:sldId id="273" r:id="rId28"/>
    <p:sldId id="274" r:id="rId29"/>
    <p:sldId id="275" r:id="rId30"/>
    <p:sldId id="276" r:id="rId31"/>
    <p:sldId id="292" r:id="rId32"/>
  </p:sldIdLst>
  <p:sldSz cx="9144000" cy="6858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75"/>
    <p:restoredTop sz="94674"/>
  </p:normalViewPr>
  <p:slideViewPr>
    <p:cSldViewPr snapToGrid="0" snapToObjects="1">
      <p:cViewPr varScale="1">
        <p:scale>
          <a:sx n="127" d="100"/>
          <a:sy n="127" d="100"/>
        </p:scale>
        <p:origin x="176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C021A-3BAD-A243-AAB7-2A08EDC85A09}" type="datetimeFigureOut">
              <a:rPr lang="en-US" smtClean="0"/>
              <a:t>4/5/17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0FFF5-06AB-E743-946C-35D8194B1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892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BD72-8A34-4B49-A3EC-A9A0CA65DE4E}" type="datetimeFigureOut">
              <a:rPr lang="en-US" smtClean="0"/>
              <a:t>4/5/17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28246-7284-2B4F-900A-8946C6FEA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49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BD72-8A34-4B49-A3EC-A9A0CA65DE4E}" type="datetimeFigureOut">
              <a:rPr lang="en-US" smtClean="0"/>
              <a:t>4/5/17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28246-7284-2B4F-900A-8946C6FEA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867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BD72-8A34-4B49-A3EC-A9A0CA65DE4E}" type="datetimeFigureOut">
              <a:rPr lang="en-US" smtClean="0"/>
              <a:t>4/5/17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28246-7284-2B4F-900A-8946C6FEA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993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BD72-8A34-4B49-A3EC-A9A0CA65DE4E}" type="datetimeFigureOut">
              <a:rPr lang="en-US" smtClean="0"/>
              <a:t>4/5/17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28246-7284-2B4F-900A-8946C6FEA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816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BD72-8A34-4B49-A3EC-A9A0CA65DE4E}" type="datetimeFigureOut">
              <a:rPr lang="en-US" smtClean="0"/>
              <a:t>4/5/17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28246-7284-2B4F-900A-8946C6FEA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290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BD72-8A34-4B49-A3EC-A9A0CA65DE4E}" type="datetimeFigureOut">
              <a:rPr lang="en-US" smtClean="0"/>
              <a:t>4/5/17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28246-7284-2B4F-900A-8946C6FEA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9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BD72-8A34-4B49-A3EC-A9A0CA65DE4E}" type="datetimeFigureOut">
              <a:rPr lang="en-US" smtClean="0"/>
              <a:t>4/5/17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28246-7284-2B4F-900A-8946C6FEA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013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BD72-8A34-4B49-A3EC-A9A0CA65DE4E}" type="datetimeFigureOut">
              <a:rPr lang="en-US" smtClean="0"/>
              <a:t>4/5/17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28246-7284-2B4F-900A-8946C6FEA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751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BD72-8A34-4B49-A3EC-A9A0CA65DE4E}" type="datetimeFigureOut">
              <a:rPr lang="en-US" smtClean="0"/>
              <a:t>4/5/17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28246-7284-2B4F-900A-8946C6FEA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34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BD72-8A34-4B49-A3EC-A9A0CA65DE4E}" type="datetimeFigureOut">
              <a:rPr lang="en-US" smtClean="0"/>
              <a:t>4/5/17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28246-7284-2B4F-900A-8946C6FEA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50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BD72-8A34-4B49-A3EC-A9A0CA65DE4E}" type="datetimeFigureOut">
              <a:rPr lang="en-US" smtClean="0"/>
              <a:t>4/5/17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28246-7284-2B4F-900A-8946C6FEA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026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BD72-8A34-4B49-A3EC-A9A0CA65DE4E}" type="datetimeFigureOut">
              <a:rPr lang="en-US" smtClean="0"/>
              <a:t>4/5/17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28246-7284-2B4F-900A-8946C6FEA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344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1 Título"/>
          <p:cNvSpPr txBox="1">
            <a:spLocks/>
          </p:cNvSpPr>
          <p:nvPr/>
        </p:nvSpPr>
        <p:spPr>
          <a:xfrm>
            <a:off x="332509" y="4744793"/>
            <a:ext cx="8524699" cy="10692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CR" sz="2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Análisis de pre factibilidad técnica para la implementación de un sistema de transporte público masivo en San José</a:t>
            </a:r>
          </a:p>
        </p:txBody>
      </p:sp>
      <p:pic>
        <p:nvPicPr>
          <p:cNvPr id="14" name="Picture 18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276183"/>
            <a:ext cx="7334885" cy="4461510"/>
          </a:xfrm>
          <a:prstGeom prst="rect">
            <a:avLst/>
          </a:prstGeom>
        </p:spPr>
      </p:pic>
      <p:pic>
        <p:nvPicPr>
          <p:cNvPr id="15" name="Picture 23"/>
          <p:cNvPicPr/>
          <p:nvPr/>
        </p:nvPicPr>
        <p:blipFill>
          <a:blip r:embed="rId3"/>
          <a:stretch>
            <a:fillRect/>
          </a:stretch>
        </p:blipFill>
        <p:spPr>
          <a:xfrm>
            <a:off x="7098030" y="2720933"/>
            <a:ext cx="1866265" cy="1395730"/>
          </a:xfrm>
          <a:prstGeom prst="rect">
            <a:avLst/>
          </a:prstGeom>
        </p:spPr>
      </p:pic>
      <p:pic>
        <p:nvPicPr>
          <p:cNvPr id="16" name="Picture 31"/>
          <p:cNvPicPr/>
          <p:nvPr/>
        </p:nvPicPr>
        <p:blipFill>
          <a:blip r:embed="rId4"/>
          <a:stretch>
            <a:fillRect/>
          </a:stretch>
        </p:blipFill>
        <p:spPr>
          <a:xfrm>
            <a:off x="7098030" y="1352508"/>
            <a:ext cx="1866265" cy="135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042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79512" y="332656"/>
            <a:ext cx="23086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R" sz="2800" b="1" dirty="0">
                <a:solidFill>
                  <a:schemeClr val="accent5">
                    <a:lumMod val="75000"/>
                  </a:schemeClr>
                </a:solidFill>
              </a:rPr>
              <a:t>Conclusiones I</a:t>
            </a:r>
            <a:endParaRPr lang="es-E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91788" y="1170765"/>
            <a:ext cx="7884556" cy="416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marR="180340" indent="-6350" algn="just">
              <a:lnSpc>
                <a:spcPct val="103000"/>
              </a:lnSpc>
              <a:spcAft>
                <a:spcPts val="40"/>
              </a:spcAft>
            </a:pPr>
            <a:r>
              <a:rPr lang="es-ES" dirty="0">
                <a:ea typeface="Arial" panose="020B0604020202020204" pitchFamily="34" charset="0"/>
              </a:rPr>
              <a:t>El Plan Nacional de Transporte presenta serias insuficiencias para alcanzar un modelo de transporte eficiente a nivel metropolitano: </a:t>
            </a:r>
          </a:p>
          <a:p>
            <a:pPr marL="594360" marR="90170" indent="-6350" algn="just">
              <a:lnSpc>
                <a:spcPct val="107000"/>
              </a:lnSpc>
            </a:pPr>
            <a:r>
              <a:rPr lang="es-ES" dirty="0">
                <a:ea typeface="Arial" panose="020B0604020202020204" pitchFamily="34" charset="0"/>
              </a:rPr>
              <a:t> </a:t>
            </a:r>
          </a:p>
          <a:p>
            <a:pPr marL="285750" marR="90170" lvl="0" indent="-285750" algn="just" fontAlgn="base">
              <a:lnSpc>
                <a:spcPct val="103000"/>
              </a:lnSpc>
              <a:spcAft>
                <a:spcPts val="40"/>
              </a:spcAft>
              <a:buClr>
                <a:srgbClr val="002776"/>
              </a:buClr>
              <a:buSzPts val="1400"/>
              <a:buFont typeface="Arial" panose="020B0604020202020204" pitchFamily="34" charset="0"/>
              <a:buChar char="•"/>
            </a:pPr>
            <a:r>
              <a:rPr lang="es-ES" b="1" dirty="0"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Condicionante político</a:t>
            </a:r>
            <a:r>
              <a:rPr lang="es-ES" dirty="0"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: poca toma de decisión con apoyo técnico. </a:t>
            </a:r>
          </a:p>
          <a:p>
            <a:pPr marL="874395" marR="90170" algn="just">
              <a:lnSpc>
                <a:spcPct val="107000"/>
              </a:lnSpc>
            </a:pPr>
            <a:endParaRPr lang="es-ES" dirty="0">
              <a:ea typeface="Arial" panose="020B0604020202020204" pitchFamily="34" charset="0"/>
            </a:endParaRPr>
          </a:p>
          <a:p>
            <a:pPr marL="285750" marR="90170" lvl="0" indent="-285750" algn="just" fontAlgn="base">
              <a:lnSpc>
                <a:spcPct val="103000"/>
              </a:lnSpc>
              <a:spcAft>
                <a:spcPts val="40"/>
              </a:spcAft>
              <a:buClr>
                <a:srgbClr val="002776"/>
              </a:buClr>
              <a:buSzPts val="1400"/>
              <a:buFont typeface="Arial" panose="020B0604020202020204" pitchFamily="34" charset="0"/>
              <a:buChar char="•"/>
            </a:pPr>
            <a:r>
              <a:rPr lang="es-ES" b="1" dirty="0"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Riesgos y limitaciones del marco legal</a:t>
            </a:r>
            <a:r>
              <a:rPr lang="es-ES" dirty="0"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: particularmente en el ámbito de concesiones. </a:t>
            </a:r>
          </a:p>
          <a:p>
            <a:pPr marL="874395" marR="90170" algn="just">
              <a:lnSpc>
                <a:spcPct val="107000"/>
              </a:lnSpc>
            </a:pPr>
            <a:r>
              <a:rPr lang="es-ES" dirty="0">
                <a:ea typeface="Arial" panose="020B0604020202020204" pitchFamily="34" charset="0"/>
              </a:rPr>
              <a:t> </a:t>
            </a:r>
          </a:p>
          <a:p>
            <a:pPr marL="285750" marR="90170" lvl="0" indent="-285750" algn="just" fontAlgn="base">
              <a:lnSpc>
                <a:spcPct val="103000"/>
              </a:lnSpc>
              <a:spcAft>
                <a:spcPts val="40"/>
              </a:spcAft>
              <a:buClr>
                <a:srgbClr val="002776"/>
              </a:buClr>
              <a:buSzPts val="1400"/>
              <a:buFont typeface="Arial" panose="020B0604020202020204" pitchFamily="34" charset="0"/>
              <a:buChar char="•"/>
            </a:pPr>
            <a:r>
              <a:rPr lang="es-ES" b="1" dirty="0"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Capacidad organizativa restringida</a:t>
            </a:r>
            <a:r>
              <a:rPr lang="es-ES" dirty="0"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: escasa coordinación y comunicación entre instituciones. </a:t>
            </a:r>
          </a:p>
          <a:p>
            <a:pPr marL="874395" marR="90170" algn="just">
              <a:lnSpc>
                <a:spcPct val="107000"/>
              </a:lnSpc>
            </a:pPr>
            <a:r>
              <a:rPr lang="es-ES" dirty="0">
                <a:ea typeface="Arial" panose="020B0604020202020204" pitchFamily="34" charset="0"/>
              </a:rPr>
              <a:t> </a:t>
            </a:r>
          </a:p>
          <a:p>
            <a:pPr marL="285750" marR="90170" lvl="0" indent="-285750" algn="just" fontAlgn="base">
              <a:lnSpc>
                <a:spcPct val="107000"/>
              </a:lnSpc>
              <a:spcAft>
                <a:spcPts val="5"/>
              </a:spcAft>
              <a:buClr>
                <a:srgbClr val="002776"/>
              </a:buClr>
              <a:buSzPts val="1400"/>
              <a:buFont typeface="Arial" panose="020B0604020202020204" pitchFamily="34" charset="0"/>
              <a:buChar char="•"/>
            </a:pPr>
            <a:r>
              <a:rPr lang="es-ES" b="1" dirty="0"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Limitaciones en la inversión e insostenibilidad de los costos</a:t>
            </a:r>
            <a:r>
              <a:rPr lang="es-ES" dirty="0"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: partidas limitadas al sector transporte.  </a:t>
            </a:r>
          </a:p>
          <a:p>
            <a:pPr marL="874395" marR="90170" algn="just">
              <a:lnSpc>
                <a:spcPct val="107000"/>
              </a:lnSpc>
            </a:pPr>
            <a:r>
              <a:rPr lang="es-ES" dirty="0">
                <a:ea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8090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79512" y="332656"/>
            <a:ext cx="23086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R" sz="2800" b="1" dirty="0">
                <a:solidFill>
                  <a:schemeClr val="accent5">
                    <a:lumMod val="75000"/>
                  </a:schemeClr>
                </a:solidFill>
              </a:rPr>
              <a:t>Conclusiones I</a:t>
            </a:r>
            <a:endParaRPr lang="es-E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49846" y="1098194"/>
            <a:ext cx="7870040" cy="3845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marR="180340" indent="-6350" algn="just">
              <a:lnSpc>
                <a:spcPct val="103000"/>
              </a:lnSpc>
              <a:spcAft>
                <a:spcPts val="40"/>
              </a:spcAft>
            </a:pPr>
            <a:r>
              <a:rPr lang="es-ES" dirty="0">
                <a:ea typeface="Arial" panose="020B0604020202020204" pitchFamily="34" charset="0"/>
              </a:rPr>
              <a:t>El Plan Nacional de Transporte presenta serias insuficiencias para alcanzar un modelo de transporte eficiente a nivel metropolitano: </a:t>
            </a:r>
          </a:p>
          <a:p>
            <a:pPr marL="594360" marR="90170" indent="-6350" algn="just">
              <a:lnSpc>
                <a:spcPct val="107000"/>
              </a:lnSpc>
            </a:pPr>
            <a:r>
              <a:rPr lang="es-ES" dirty="0">
                <a:ea typeface="Arial" panose="020B0604020202020204" pitchFamily="34" charset="0"/>
              </a:rPr>
              <a:t> </a:t>
            </a:r>
          </a:p>
          <a:p>
            <a:pPr marL="285750" marR="90170" lvl="0" indent="-285750" algn="just" fontAlgn="base">
              <a:lnSpc>
                <a:spcPct val="103000"/>
              </a:lnSpc>
              <a:spcAft>
                <a:spcPts val="40"/>
              </a:spcAft>
              <a:buClr>
                <a:srgbClr val="002776"/>
              </a:buClr>
              <a:buSzPts val="1400"/>
              <a:buFont typeface="Arial" panose="020B0604020202020204" pitchFamily="34" charset="0"/>
              <a:buChar char="•"/>
            </a:pPr>
            <a:r>
              <a:rPr lang="es-ES" b="1" dirty="0"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Diseño deficitario</a:t>
            </a:r>
            <a:r>
              <a:rPr lang="es-ES" dirty="0"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: diseños de programas (planificación, ejecución y operación) </a:t>
            </a:r>
          </a:p>
          <a:p>
            <a:pPr marL="874395" marR="90170" algn="just">
              <a:lnSpc>
                <a:spcPct val="107000"/>
              </a:lnSpc>
            </a:pPr>
            <a:r>
              <a:rPr lang="es-ES" dirty="0">
                <a:ea typeface="Arial" panose="020B0604020202020204" pitchFamily="34" charset="0"/>
              </a:rPr>
              <a:t> </a:t>
            </a:r>
          </a:p>
          <a:p>
            <a:pPr marL="285750" marR="90170" lvl="0" indent="-285750" algn="just" fontAlgn="base">
              <a:lnSpc>
                <a:spcPct val="103000"/>
              </a:lnSpc>
              <a:spcAft>
                <a:spcPts val="40"/>
              </a:spcAft>
              <a:buClr>
                <a:srgbClr val="002776"/>
              </a:buClr>
              <a:buSzPts val="1400"/>
              <a:buFont typeface="Arial" panose="020B0604020202020204" pitchFamily="34" charset="0"/>
              <a:buChar char="•"/>
            </a:pPr>
            <a:r>
              <a:rPr lang="es-ES" b="1" dirty="0"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Bajo calidad</a:t>
            </a:r>
            <a:r>
              <a:rPr lang="es-ES" dirty="0"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: diseño, proceso constructivo y mantenimiento de las infraestructuras. </a:t>
            </a:r>
          </a:p>
          <a:p>
            <a:pPr marL="874395" marR="90170" algn="just">
              <a:lnSpc>
                <a:spcPct val="107000"/>
              </a:lnSpc>
            </a:pPr>
            <a:r>
              <a:rPr lang="es-ES" dirty="0">
                <a:ea typeface="Arial" panose="020B0604020202020204" pitchFamily="34" charset="0"/>
              </a:rPr>
              <a:t> </a:t>
            </a:r>
          </a:p>
          <a:p>
            <a:pPr marL="285750" marR="90170" lvl="0" indent="-285750" algn="just" fontAlgn="base">
              <a:lnSpc>
                <a:spcPct val="103000"/>
              </a:lnSpc>
              <a:spcAft>
                <a:spcPts val="40"/>
              </a:spcAft>
              <a:buClr>
                <a:srgbClr val="002776"/>
              </a:buClr>
              <a:buSzPts val="1400"/>
              <a:buFont typeface="Arial" panose="020B0604020202020204" pitchFamily="34" charset="0"/>
              <a:buChar char="•"/>
            </a:pPr>
            <a:r>
              <a:rPr lang="es-ES" b="1" dirty="0"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Impacto ambiental</a:t>
            </a:r>
            <a:r>
              <a:rPr lang="es-ES" dirty="0"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: estudios de vulnerabilidad. </a:t>
            </a:r>
          </a:p>
          <a:p>
            <a:pPr marL="874395" marR="90170" algn="just">
              <a:lnSpc>
                <a:spcPct val="107000"/>
              </a:lnSpc>
            </a:pPr>
            <a:r>
              <a:rPr lang="es-ES" dirty="0">
                <a:ea typeface="Arial" panose="020B0604020202020204" pitchFamily="34" charset="0"/>
              </a:rPr>
              <a:t> </a:t>
            </a:r>
          </a:p>
          <a:p>
            <a:pPr marL="285750" marR="90170" lvl="0" indent="-285750" algn="just" fontAlgn="base">
              <a:lnSpc>
                <a:spcPct val="103000"/>
              </a:lnSpc>
              <a:spcAft>
                <a:spcPts val="40"/>
              </a:spcAft>
              <a:buClr>
                <a:srgbClr val="002776"/>
              </a:buClr>
              <a:buSzPts val="1400"/>
              <a:buFont typeface="Arial" panose="020B0604020202020204" pitchFamily="34" charset="0"/>
              <a:buChar char="•"/>
            </a:pPr>
            <a:r>
              <a:rPr lang="es-ES" b="1" dirty="0"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Impacto social y análisis costo / beneficio</a:t>
            </a:r>
            <a:r>
              <a:rPr lang="es-ES" dirty="0"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: contemplar los efectos indirectos de dichas inversiones . </a:t>
            </a:r>
          </a:p>
        </p:txBody>
      </p:sp>
    </p:spTree>
    <p:extLst>
      <p:ext uri="{BB962C8B-B14F-4D97-AF65-F5344CB8AC3E}">
        <p14:creationId xmlns:p14="http://schemas.microsoft.com/office/powerpoint/2010/main" val="348898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9512" y="332656"/>
            <a:ext cx="24714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R" sz="2800" b="1" dirty="0">
                <a:solidFill>
                  <a:schemeClr val="accent5">
                    <a:lumMod val="75000"/>
                  </a:schemeClr>
                </a:solidFill>
              </a:rPr>
              <a:t>Propuesta base</a:t>
            </a:r>
            <a:endParaRPr lang="es-E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3" name="Group 44417"/>
          <p:cNvGrpSpPr/>
          <p:nvPr/>
        </p:nvGrpSpPr>
        <p:grpSpPr>
          <a:xfrm>
            <a:off x="650875" y="806450"/>
            <a:ext cx="7842250" cy="5245109"/>
            <a:chOff x="0" y="0"/>
            <a:chExt cx="7842250" cy="5245481"/>
          </a:xfrm>
        </p:grpSpPr>
        <p:sp>
          <p:nvSpPr>
            <p:cNvPr id="4" name="Rectangle 1794"/>
            <p:cNvSpPr/>
            <p:nvPr/>
          </p:nvSpPr>
          <p:spPr>
            <a:xfrm>
              <a:off x="91542" y="4280"/>
              <a:ext cx="68713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9017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s-ES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s-ES" sz="1400">
                <a:solidFill>
                  <a:srgbClr val="00277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5" name="Rectangle 1795"/>
            <p:cNvSpPr/>
            <p:nvPr/>
          </p:nvSpPr>
          <p:spPr>
            <a:xfrm>
              <a:off x="163474" y="4751947"/>
              <a:ext cx="5196602" cy="181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9017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s-ES" sz="105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Figura 6. Red de Metro. Propuesta Comisión Paritaria de Metro. (2014)</a:t>
              </a:r>
              <a:endParaRPr lang="es-ES" sz="1400">
                <a:solidFill>
                  <a:srgbClr val="00277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6" name="Rectangle 1796"/>
            <p:cNvSpPr/>
            <p:nvPr/>
          </p:nvSpPr>
          <p:spPr>
            <a:xfrm>
              <a:off x="4073093" y="4751947"/>
              <a:ext cx="40311" cy="181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9017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s-ES" sz="105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s-ES" sz="1400">
                <a:solidFill>
                  <a:srgbClr val="00277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pic>
          <p:nvPicPr>
            <p:cNvPr id="7" name="Picture 1798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7842250" cy="5245481"/>
            </a:xfrm>
            <a:prstGeom prst="rect">
              <a:avLst/>
            </a:prstGeom>
          </p:spPr>
        </p:pic>
        <p:sp>
          <p:nvSpPr>
            <p:cNvPr id="8" name="Shape 1826"/>
            <p:cNvSpPr/>
            <p:nvPr/>
          </p:nvSpPr>
          <p:spPr>
            <a:xfrm>
              <a:off x="5251780" y="4603751"/>
              <a:ext cx="2385822" cy="486194"/>
            </a:xfrm>
            <a:custGeom>
              <a:avLst/>
              <a:gdLst/>
              <a:ahLst/>
              <a:cxnLst/>
              <a:rect l="0" t="0" r="0" b="0"/>
              <a:pathLst>
                <a:path w="2385822" h="486194">
                  <a:moveTo>
                    <a:pt x="0" y="486194"/>
                  </a:moveTo>
                  <a:lnTo>
                    <a:pt x="2385822" y="486194"/>
                  </a:lnTo>
                  <a:lnTo>
                    <a:pt x="2385822" y="0"/>
                  </a:lnTo>
                  <a:lnTo>
                    <a:pt x="0" y="0"/>
                  </a:lnTo>
                  <a:close/>
                </a:path>
              </a:pathLst>
            </a:custGeom>
            <a:ln w="9525" cap="flat">
              <a:miter lim="127000"/>
            </a:ln>
          </p:spPr>
          <p:style>
            <a:lnRef idx="1">
              <a:srgbClr val="D9D9D9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757546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79512" y="332656"/>
            <a:ext cx="5808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R" sz="2800" b="1" dirty="0">
                <a:solidFill>
                  <a:schemeClr val="accent5">
                    <a:lumMod val="75000"/>
                  </a:schemeClr>
                </a:solidFill>
              </a:rPr>
              <a:t>Conclusiones II – Análisis constructivo</a:t>
            </a:r>
            <a:endParaRPr lang="es-E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74073" y="855876"/>
            <a:ext cx="832658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r>
              <a:rPr lang="es-ES" dirty="0"/>
              <a:t>Los dos elementos básicos que constituyen la obra civil: </a:t>
            </a:r>
            <a:r>
              <a:rPr lang="es-ES" b="1" dirty="0"/>
              <a:t>el túnel de línea y las estaciones</a:t>
            </a:r>
            <a:r>
              <a:rPr lang="es-ES" dirty="0"/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r>
              <a:rPr lang="es-ES" dirty="0"/>
              <a:t>Las estaciones se deberán ejecutar mediante el método de “</a:t>
            </a:r>
            <a:r>
              <a:rPr lang="es-ES" dirty="0" err="1"/>
              <a:t>cut</a:t>
            </a:r>
            <a:r>
              <a:rPr lang="es-ES" dirty="0"/>
              <a:t> &amp; </a:t>
            </a:r>
            <a:r>
              <a:rPr lang="es-ES" dirty="0" err="1"/>
              <a:t>cover</a:t>
            </a:r>
            <a:r>
              <a:rPr lang="es-ES" dirty="0"/>
              <a:t>”, (fosa inicial donde se ubican pantallas laterales y una losa que permite los trabajos iniciales) y que luego es regresada a las condiciones iniciales continuándose con los trabajos de excavación.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r>
              <a:rPr lang="es-ES" dirty="0"/>
              <a:t>Según especialistas existen condiciones de suelo idóneas para un método constructivo, con máquinas </a:t>
            </a:r>
            <a:r>
              <a:rPr lang="es-ES" dirty="0" err="1"/>
              <a:t>EPB´s</a:t>
            </a:r>
            <a:r>
              <a:rPr lang="es-ES" dirty="0"/>
              <a:t>. </a:t>
            </a:r>
          </a:p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r>
              <a:rPr lang="es-ES" dirty="0"/>
              <a:t>La profundidad ideal para un túnel de Metro debe ser cercano a dos veces el diámetro desde la parte superior (para un metro de 10 metros de diámetro, la parte superior debe estar a unos 20 metros, y la inferior, 30 metros de profundidad por debajo de la superficie) </a:t>
            </a:r>
          </a:p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r>
              <a:rPr lang="es-ES" dirty="0"/>
              <a:t>Se toma como referencia el parámetro internacional de túnel para </a:t>
            </a:r>
            <a:r>
              <a:rPr lang="es-ES" dirty="0" err="1"/>
              <a:t>monoducto</a:t>
            </a:r>
            <a:r>
              <a:rPr lang="es-ES" dirty="0"/>
              <a:t> (dos carriles, con trenes en ambos sentidos) , debe tener un diámetro (10 - 12 m). </a:t>
            </a:r>
          </a:p>
        </p:txBody>
      </p:sp>
    </p:spTree>
    <p:extLst>
      <p:ext uri="{BB962C8B-B14F-4D97-AF65-F5344CB8AC3E}">
        <p14:creationId xmlns:p14="http://schemas.microsoft.com/office/powerpoint/2010/main" val="1223783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9512" y="332656"/>
            <a:ext cx="65113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R" sz="2800" b="1" dirty="0">
                <a:solidFill>
                  <a:schemeClr val="accent5">
                    <a:lumMod val="75000"/>
                  </a:schemeClr>
                </a:solidFill>
              </a:rPr>
              <a:t>Conclusiones II – Impactos de uso de suelo</a:t>
            </a:r>
            <a:endParaRPr lang="es-E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74073" y="1040136"/>
            <a:ext cx="832658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r>
              <a:rPr lang="es-ES" dirty="0"/>
              <a:t>La implementación de un sistema de Metro en al área metropolitana (San José) repercutirá en el uso del suelo, valor las propiedades, y la posibilidad de capturar las plusvalías generadas </a:t>
            </a:r>
          </a:p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r>
              <a:rPr lang="es-ES" dirty="0"/>
              <a:t>No se contempla el suelo en los corredores alimentadores a nivel </a:t>
            </a:r>
            <a:r>
              <a:rPr lang="es-ES" dirty="0" err="1"/>
              <a:t>intercantonal</a:t>
            </a:r>
            <a:r>
              <a:rPr lang="es-ES" dirty="0"/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r>
              <a:rPr lang="es-ES" dirty="0"/>
              <a:t>Es necesario la integración de usos y formulación de normas específicas que incentiven las altas inversiones en infraestructura en dichos corredores principales,  </a:t>
            </a:r>
          </a:p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Se debe reformar zonificación de los corredores (a comercial o mixto) generando mayores rentas o valores de las propiedades cercanas.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Se debe conformar políticas públicas asociadas (Municipio y MOPT) para el desestimulo del uso de vehículo privado, inversiones en espacio público y políticas de impuestos adecuadas, para que el Metro pueda explotar sus asociaciones y relaciones con el uso del suelo, desarrollando así a los respectivos cantones de manera equitativa </a:t>
            </a:r>
          </a:p>
        </p:txBody>
      </p:sp>
    </p:spTree>
    <p:extLst>
      <p:ext uri="{BB962C8B-B14F-4D97-AF65-F5344CB8AC3E}">
        <p14:creationId xmlns:p14="http://schemas.microsoft.com/office/powerpoint/2010/main" val="3267359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9512" y="332656"/>
            <a:ext cx="64441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R" sz="2800" b="1" dirty="0">
                <a:solidFill>
                  <a:schemeClr val="accent5">
                    <a:lumMod val="75000"/>
                  </a:schemeClr>
                </a:solidFill>
              </a:rPr>
              <a:t>Conclusiones II – Análisis socio económico</a:t>
            </a:r>
            <a:endParaRPr lang="es-E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74073" y="1098193"/>
            <a:ext cx="832658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r>
              <a:rPr lang="es-ES" dirty="0"/>
              <a:t>Se desconoce los porcentajes exactos de los estratos sociales de menores recursos. Por ello, se debe estimar el volumen de demanda asociada a las distintas zonas para un horizonte al menos del 2027.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r>
              <a:rPr lang="es-ES" dirty="0"/>
              <a:t>Se debe plantear una estrategia que favorezca la mejora de condiciones de accesibilidad (cantones con mayor población)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r>
              <a:rPr lang="es-ES" dirty="0"/>
              <a:t>El sistema tarifario debe contemplar la integración de tarifas, por medio a sistemas de pago electrónicos (rentabilidad de venta a plazos extendidos -semanal, mensual, p.ej.)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r>
              <a:rPr lang="es-ES" dirty="0"/>
              <a:t>No se excluyen tarifas preferenciales</a:t>
            </a:r>
            <a:r>
              <a:rPr lang="es-ES" b="1" dirty="0"/>
              <a:t> </a:t>
            </a:r>
            <a:r>
              <a:rPr lang="es-ES" dirty="0"/>
              <a:t> para poblaciones de tercera edad. Dejando a estudiantes de primer ciclo como parte de una segunda población a favorecer, conforme se alcance el equilibrio financiero. </a:t>
            </a:r>
          </a:p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34046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9512" y="332656"/>
            <a:ext cx="54686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R" sz="2800" b="1" dirty="0">
                <a:solidFill>
                  <a:schemeClr val="accent5">
                    <a:lumMod val="75000"/>
                  </a:schemeClr>
                </a:solidFill>
              </a:rPr>
              <a:t>Conclusiones II – Análisis financiero</a:t>
            </a:r>
            <a:endParaRPr lang="es-E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74073" y="1025622"/>
            <a:ext cx="832658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/>
              <a:t>Costos aproximados* de construcción por línea planteada:  </a:t>
            </a:r>
          </a:p>
          <a:p>
            <a:pPr algn="just"/>
            <a:r>
              <a:rPr lang="es-ES" b="1" dirty="0"/>
              <a:t> </a:t>
            </a:r>
            <a:endParaRPr lang="es-ES" dirty="0"/>
          </a:p>
          <a:p>
            <a:pPr lvl="1" algn="just" fontAlgn="base"/>
            <a:r>
              <a:rPr lang="es-ES" b="1" dirty="0"/>
              <a:t>Línea: Desamparados – </a:t>
            </a:r>
            <a:r>
              <a:rPr lang="es-ES" b="1" dirty="0" err="1"/>
              <a:t>Uruca</a:t>
            </a:r>
            <a:r>
              <a:rPr lang="es-ES" b="1" dirty="0"/>
              <a:t>:	</a:t>
            </a:r>
            <a:r>
              <a:rPr lang="es-ES" dirty="0"/>
              <a:t>	$1.524.000.000 </a:t>
            </a:r>
          </a:p>
          <a:p>
            <a:pPr lvl="1" algn="just"/>
            <a:r>
              <a:rPr lang="es-ES" dirty="0"/>
              <a:t> </a:t>
            </a:r>
          </a:p>
          <a:p>
            <a:pPr lvl="1" algn="just" fontAlgn="base"/>
            <a:r>
              <a:rPr lang="es-ES" b="1" dirty="0"/>
              <a:t>Línea: </a:t>
            </a:r>
            <a:r>
              <a:rPr lang="es-ES" b="1" dirty="0" err="1"/>
              <a:t>Alajuelita</a:t>
            </a:r>
            <a:r>
              <a:rPr lang="es-ES" b="1" dirty="0"/>
              <a:t> – Pavas:		</a:t>
            </a:r>
            <a:r>
              <a:rPr lang="es-ES" dirty="0"/>
              <a:t>$1.397.000.000 </a:t>
            </a:r>
          </a:p>
          <a:p>
            <a:pPr lvl="1" algn="just"/>
            <a:r>
              <a:rPr lang="es-ES" dirty="0"/>
              <a:t> </a:t>
            </a:r>
          </a:p>
          <a:p>
            <a:pPr lvl="1" algn="just" fontAlgn="base"/>
            <a:r>
              <a:rPr lang="es-ES" b="1" dirty="0"/>
              <a:t>Línea: Pavas – Curridabat:		</a:t>
            </a:r>
            <a:r>
              <a:rPr lang="es-ES" dirty="0"/>
              <a:t>$1.651.000.000</a:t>
            </a:r>
            <a:r>
              <a:rPr lang="es-ES" b="1" dirty="0"/>
              <a:t> </a:t>
            </a:r>
            <a:endParaRPr lang="es-ES" dirty="0"/>
          </a:p>
          <a:p>
            <a:pPr lvl="1" algn="just"/>
            <a:r>
              <a:rPr lang="es-ES" dirty="0"/>
              <a:t> </a:t>
            </a:r>
          </a:p>
          <a:p>
            <a:pPr lvl="1" algn="just" fontAlgn="base"/>
            <a:r>
              <a:rPr lang="es-ES" b="1" dirty="0"/>
              <a:t>Línea: San Rafael Abajo – Tibás:		</a:t>
            </a:r>
            <a:r>
              <a:rPr lang="es-ES" dirty="0"/>
              <a:t>$1.270.000.000  </a:t>
            </a:r>
          </a:p>
          <a:p>
            <a:pPr algn="just"/>
            <a:r>
              <a:rPr lang="es-ES" dirty="0"/>
              <a:t> </a:t>
            </a:r>
          </a:p>
          <a:p>
            <a:pPr algn="just"/>
            <a:r>
              <a:rPr lang="es-ES" dirty="0"/>
              <a:t>TOTAL DE INVERSION: </a:t>
            </a:r>
            <a:r>
              <a:rPr lang="es-ES" u="sng" dirty="0"/>
              <a:t>$5.842.000.000 (millones </a:t>
            </a:r>
            <a:r>
              <a:rPr lang="es-ES" u="sng" dirty="0" err="1"/>
              <a:t>USD.aprox</a:t>
            </a:r>
            <a:r>
              <a:rPr lang="es-ES" u="sng" dirty="0"/>
              <a:t>.)</a:t>
            </a:r>
            <a:r>
              <a:rPr lang="es-ES" dirty="0"/>
              <a:t> </a:t>
            </a:r>
          </a:p>
          <a:p>
            <a:pPr algn="just"/>
            <a:r>
              <a:rPr lang="es-ES" dirty="0"/>
              <a:t> </a:t>
            </a:r>
          </a:p>
          <a:p>
            <a:pPr lvl="0" algn="just" fontAlgn="base"/>
            <a:endParaRPr lang="es-ES" dirty="0"/>
          </a:p>
          <a:p>
            <a:pPr algn="just"/>
            <a:r>
              <a:rPr lang="es-ES" sz="1200" b="1" dirty="0"/>
              <a:t>NOTA 1: </a:t>
            </a:r>
            <a:r>
              <a:rPr lang="es-ES" sz="1200" dirty="0"/>
              <a:t>Valores estimados, según modelo de metro de Santiago de Chile  / </a:t>
            </a:r>
            <a:r>
              <a:rPr lang="es-ES" sz="1200" b="1" dirty="0"/>
              <a:t>$127USD. millones x km</a:t>
            </a:r>
            <a:r>
              <a:rPr lang="es-ES" sz="1200" dirty="0"/>
              <a:t>. (incluye: construcción de túneles, material rodante, infraestructura de alimentación, patio de maniobras, centro de operaciones, estaciones obra gris) </a:t>
            </a:r>
          </a:p>
          <a:p>
            <a:pPr algn="just"/>
            <a:r>
              <a:rPr lang="es-ES" sz="1200" dirty="0"/>
              <a:t> </a:t>
            </a:r>
          </a:p>
          <a:p>
            <a:pPr algn="just"/>
            <a:r>
              <a:rPr lang="es-ES" sz="1200" b="1" dirty="0"/>
              <a:t>NOTA 2: </a:t>
            </a:r>
            <a:r>
              <a:rPr lang="es-ES" sz="1200" dirty="0"/>
              <a:t>No se contempla el costo de  </a:t>
            </a:r>
            <a:r>
              <a:rPr lang="es-ES" sz="1200" b="1" dirty="0"/>
              <a:t>6 puentes para  </a:t>
            </a:r>
            <a:r>
              <a:rPr lang="es-ES" sz="1200" dirty="0"/>
              <a:t>cruzar los ríos Torres y María Aguilar ( sentido Norte:1 para conexión a </a:t>
            </a:r>
            <a:r>
              <a:rPr lang="es-ES" sz="1200" dirty="0" err="1"/>
              <a:t>Uruca</a:t>
            </a:r>
            <a:r>
              <a:rPr lang="es-ES" sz="1200" dirty="0"/>
              <a:t>, 1 para  accesar a Tibás, 1 para llegar a Guadalupe : y en sentido Sur: 1 conexión a </a:t>
            </a:r>
            <a:r>
              <a:rPr lang="es-ES" sz="1200" dirty="0" err="1"/>
              <a:t>Alajuelita</a:t>
            </a:r>
            <a:r>
              <a:rPr lang="es-ES" sz="1200" dirty="0"/>
              <a:t>,  1 para accesar a San Rafael abajo y 1 para llegar a Desamparados) </a:t>
            </a:r>
          </a:p>
        </p:txBody>
      </p:sp>
    </p:spTree>
    <p:extLst>
      <p:ext uri="{BB962C8B-B14F-4D97-AF65-F5344CB8AC3E}">
        <p14:creationId xmlns:p14="http://schemas.microsoft.com/office/powerpoint/2010/main" val="3174210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9512" y="332656"/>
            <a:ext cx="6748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R" sz="2800" b="1" dirty="0">
                <a:solidFill>
                  <a:schemeClr val="accent5">
                    <a:lumMod val="75000"/>
                  </a:schemeClr>
                </a:solidFill>
              </a:rPr>
              <a:t>Conclusiones II – Análisis financiero (Tarifas)</a:t>
            </a:r>
            <a:endParaRPr lang="es-E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74073" y="1025622"/>
            <a:ext cx="832658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/>
              <a:t>Resultados (por línea): </a:t>
            </a:r>
          </a:p>
          <a:p>
            <a:pPr lvl="0" algn="just" fontAlgn="base"/>
            <a:endParaRPr lang="es-ES" dirty="0"/>
          </a:p>
          <a:p>
            <a:pPr lvl="0" algn="just" fontAlgn="base"/>
            <a:r>
              <a:rPr lang="es-ES" dirty="0"/>
              <a:t>Costo de Construcción (anual):  	entre $ 1.000.000.000 y  $1.270.000.000 </a:t>
            </a:r>
          </a:p>
          <a:p>
            <a:pPr lvl="0" algn="just" fontAlgn="base"/>
            <a:endParaRPr lang="es-ES" dirty="0"/>
          </a:p>
          <a:p>
            <a:pPr lvl="0" algn="just" fontAlgn="base"/>
            <a:r>
              <a:rPr lang="es-ES" dirty="0"/>
              <a:t>Costo de Operación      (anual):  	entre $       46.440.000 y   $    51.084.000</a:t>
            </a:r>
          </a:p>
          <a:p>
            <a:pPr lvl="0" algn="just" fontAlgn="base"/>
            <a:endParaRPr lang="es-ES" dirty="0"/>
          </a:p>
          <a:p>
            <a:pPr lvl="0" algn="just" fontAlgn="base"/>
            <a:r>
              <a:rPr lang="es-ES" b="1" dirty="0"/>
              <a:t>Tarifa (por viaje) :   	       		entre ₵  500  y ₵  900</a:t>
            </a:r>
          </a:p>
          <a:p>
            <a:pPr algn="just"/>
            <a:endParaRPr lang="es-ES" b="1" dirty="0"/>
          </a:p>
          <a:p>
            <a:pPr algn="just"/>
            <a:endParaRPr lang="es-ES" b="1" dirty="0"/>
          </a:p>
          <a:p>
            <a:pPr algn="just"/>
            <a:r>
              <a:rPr lang="es-ES" b="1" dirty="0"/>
              <a:t>Déficit de operación: </a:t>
            </a:r>
            <a:r>
              <a:rPr lang="es-ES" dirty="0"/>
              <a:t>entre $16.000.000 y $ 28.000.000 (por año) en caso de tarifa fija, </a:t>
            </a:r>
            <a:r>
              <a:rPr lang="es-ES" b="1" dirty="0"/>
              <a:t>en las condiciones más favorables</a:t>
            </a:r>
            <a:r>
              <a:rPr lang="es-ES" dirty="0"/>
              <a:t>.</a:t>
            </a:r>
          </a:p>
          <a:p>
            <a:pPr algn="just"/>
            <a:endParaRPr lang="es-ES" dirty="0"/>
          </a:p>
          <a:p>
            <a:pPr algn="just"/>
            <a:r>
              <a:rPr lang="es-ES" b="1" dirty="0"/>
              <a:t>Nota: </a:t>
            </a:r>
            <a:r>
              <a:rPr lang="es-ES" dirty="0"/>
              <a:t>Este escenario plantea  un 60% de la demanda estimada y el 40% según flujo actuales de autobús. </a:t>
            </a:r>
          </a:p>
        </p:txBody>
      </p:sp>
    </p:spTree>
    <p:extLst>
      <p:ext uri="{BB962C8B-B14F-4D97-AF65-F5344CB8AC3E}">
        <p14:creationId xmlns:p14="http://schemas.microsoft.com/office/powerpoint/2010/main" val="1510745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9512" y="332656"/>
            <a:ext cx="54757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R" sz="2800" b="1" dirty="0">
                <a:solidFill>
                  <a:schemeClr val="accent5">
                    <a:lumMod val="75000"/>
                  </a:schemeClr>
                </a:solidFill>
              </a:rPr>
              <a:t>Conclusiones II – Análisis ambiental</a:t>
            </a:r>
            <a:endParaRPr lang="es-E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74073" y="880479"/>
            <a:ext cx="832658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/>
              <a:t>Es necesario contemplar el impacto ambiental derivado de la construcción y operación del sistema, particularmente con: </a:t>
            </a:r>
          </a:p>
          <a:p>
            <a:pPr algn="just"/>
            <a:endParaRPr lang="es-ES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dirty="0"/>
              <a:t>Las obras de infraestructura primaria (puentes) en las zonas cercanas a los ríos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dirty="0"/>
              <a:t>El efecto visual (barrera paisajística) así como una posible integración de aquellas terrazas naturales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dirty="0"/>
              <a:t>Aplicar medidas de mitigación derivados de la huella de carbono en nodos de alto tránsito vehicular o  alimentadores, particularmente en zonas de carácter habitacional.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dirty="0"/>
              <a:t>Se debe contemplar un factor de penalización para tramo en superficie / factor de penalización para tramo en túnel –según su afectación como barrera visual que genera una infraestructura como el Metro. </a:t>
            </a:r>
          </a:p>
          <a:p>
            <a:pPr algn="just"/>
            <a:r>
              <a:rPr lang="es-ES" dirty="0"/>
              <a:t> </a:t>
            </a:r>
          </a:p>
          <a:p>
            <a:pPr lvl="0" algn="just" fontAlgn="base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089192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9512" y="332656"/>
            <a:ext cx="60308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R" sz="2800" b="1" dirty="0">
                <a:solidFill>
                  <a:schemeClr val="accent5">
                    <a:lumMod val="75000"/>
                  </a:schemeClr>
                </a:solidFill>
              </a:rPr>
              <a:t>Propuesta CFIA – Parámetros de diseño</a:t>
            </a:r>
            <a:endParaRPr lang="es-E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74073" y="1116006"/>
            <a:ext cx="832658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r>
              <a:rPr lang="es-ES" dirty="0"/>
              <a:t>Los parámetros de diseño plantean la utilización de criterios bioclimáticos (aplicación de la norma RESET) para equilibrar costos-operación y mantenimiento, así como mitigar huella de carbono. (acompañamiento a meta carbono 2021).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r>
              <a:rPr lang="es-ES" dirty="0"/>
              <a:t>Se plantea el desarrollo de un nodo con gran potencial inmobiliario e intercambio modal, como parte del proyecto Ciudad Gobierno (Plaza Víquez).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r>
              <a:rPr lang="es-ES" dirty="0"/>
              <a:t>Los costos adicionales generados por la estaciones en el espacio público pueden ser manejados bajo el marco del plan operativo anual de obras para cada Cantón, asignado aceras y obra pública. </a:t>
            </a:r>
          </a:p>
          <a:p>
            <a:pPr algn="just"/>
            <a:endParaRPr lang="es-E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Se conceptualiza cada estación como un hito urbano, aportando un valor agregado al tejido urbano de cada Cantón .</a:t>
            </a:r>
          </a:p>
          <a:p>
            <a:pPr lvl="0" algn="just" fontAlgn="base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47059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99592" y="1052736"/>
            <a:ext cx="7704856" cy="4784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marR="90170" indent="-6350" algn="just">
              <a:lnSpc>
                <a:spcPct val="103000"/>
              </a:lnSpc>
              <a:spcAft>
                <a:spcPts val="40"/>
              </a:spcAft>
            </a:pPr>
            <a:r>
              <a:rPr lang="es-ES" sz="1600" dirty="0">
                <a:latin typeface="Arial" panose="020B0604020202020204" pitchFamily="34" charset="0"/>
                <a:ea typeface="Arial" panose="020B0604020202020204" pitchFamily="34" charset="0"/>
              </a:rPr>
              <a:t>El presente informe es el resultado del trabajo de las siguientes personas</a:t>
            </a:r>
            <a:r>
              <a:rPr lang="es-ES" sz="1400" b="1" dirty="0">
                <a:latin typeface="Arial" panose="020B0604020202020204" pitchFamily="34" charset="0"/>
                <a:ea typeface="Arial" panose="020B0604020202020204" pitchFamily="34" charset="0"/>
              </a:rPr>
              <a:t>:</a:t>
            </a:r>
            <a:endParaRPr lang="es-ES" sz="14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6350" marR="90170" indent="-6350" algn="just">
              <a:lnSpc>
                <a:spcPct val="103000"/>
              </a:lnSpc>
              <a:spcAft>
                <a:spcPts val="40"/>
              </a:spcAft>
            </a:pPr>
            <a:r>
              <a:rPr lang="es-ES" sz="1400" b="1" dirty="0"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s-ES" sz="14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6350" marR="90170" indent="-6350" algn="just">
              <a:lnSpc>
                <a:spcPct val="103000"/>
              </a:lnSpc>
              <a:spcAft>
                <a:spcPts val="40"/>
              </a:spcAft>
            </a:pPr>
            <a:r>
              <a:rPr lang="es-ES" sz="1400" b="1" dirty="0">
                <a:latin typeface="Arial" panose="020B0604020202020204" pitchFamily="34" charset="0"/>
                <a:ea typeface="Arial" panose="020B0604020202020204" pitchFamily="34" charset="0"/>
              </a:rPr>
              <a:t>Comisión Metro (2012 – 2015):</a:t>
            </a:r>
          </a:p>
          <a:p>
            <a:pPr marL="6350" marR="90170" indent="-6350" algn="just">
              <a:lnSpc>
                <a:spcPct val="103000"/>
              </a:lnSpc>
              <a:spcAft>
                <a:spcPts val="40"/>
              </a:spcAft>
            </a:pPr>
            <a:r>
              <a:rPr lang="es-ES" sz="1400" dirty="0"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br>
              <a:rPr lang="es-ES" sz="1400" dirty="0"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es-ES" sz="1400" dirty="0">
                <a:latin typeface="Arial" panose="020B0604020202020204" pitchFamily="34" charset="0"/>
                <a:ea typeface="Arial" panose="020B0604020202020204" pitchFamily="34" charset="0"/>
              </a:rPr>
              <a:t>Ing. Max Umaña Hidalgo		Arq. </a:t>
            </a:r>
            <a:r>
              <a:rPr lang="es-ES" sz="1400" dirty="0" err="1">
                <a:latin typeface="Arial" panose="020B0604020202020204" pitchFamily="34" charset="0"/>
                <a:ea typeface="Arial" panose="020B0604020202020204" pitchFamily="34" charset="0"/>
              </a:rPr>
              <a:t>Royeé</a:t>
            </a:r>
            <a:r>
              <a:rPr lang="es-ES" sz="1400" dirty="0">
                <a:latin typeface="Arial" panose="020B0604020202020204" pitchFamily="34" charset="0"/>
                <a:ea typeface="Arial" panose="020B0604020202020204" pitchFamily="34" charset="0"/>
              </a:rPr>
              <a:t> Álvarez </a:t>
            </a:r>
            <a:r>
              <a:rPr lang="es-ES" sz="1400" dirty="0" err="1">
                <a:latin typeface="Arial" panose="020B0604020202020204" pitchFamily="34" charset="0"/>
                <a:ea typeface="Arial" panose="020B0604020202020204" pitchFamily="34" charset="0"/>
              </a:rPr>
              <a:t>Cartín</a:t>
            </a:r>
            <a:endParaRPr lang="es-ES" sz="14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R="90170" lvl="0" algn="just">
              <a:lnSpc>
                <a:spcPct val="103000"/>
              </a:lnSpc>
              <a:spcAft>
                <a:spcPts val="0"/>
              </a:spcAft>
            </a:pPr>
            <a:r>
              <a:rPr lang="es-ES" sz="1400" dirty="0">
                <a:latin typeface="Arial" panose="020B0604020202020204" pitchFamily="34" charset="0"/>
                <a:ea typeface="Arial" panose="020B0604020202020204" pitchFamily="34" charset="0"/>
              </a:rPr>
              <a:t>Ing. Erick Bogantes Cabezas		Ing. Guillermo Morales Jiménez</a:t>
            </a:r>
          </a:p>
          <a:p>
            <a:pPr marR="90170" lvl="0" algn="just">
              <a:lnSpc>
                <a:spcPct val="103000"/>
              </a:lnSpc>
              <a:spcAft>
                <a:spcPts val="0"/>
              </a:spcAft>
            </a:pPr>
            <a:r>
              <a:rPr lang="es-ES" sz="1400" dirty="0">
                <a:latin typeface="Arial" panose="020B0604020202020204" pitchFamily="34" charset="0"/>
                <a:ea typeface="Arial" panose="020B0604020202020204" pitchFamily="34" charset="0"/>
              </a:rPr>
              <a:t>Ing. Rodolfo Cárdenas Silva		Ing. Javier Chacón Hernández</a:t>
            </a:r>
          </a:p>
          <a:p>
            <a:pPr marL="6350" marR="90170" indent="-6350" algn="just">
              <a:lnSpc>
                <a:spcPct val="103000"/>
              </a:lnSpc>
              <a:spcAft>
                <a:spcPts val="40"/>
              </a:spcAft>
            </a:pPr>
            <a:r>
              <a:rPr lang="es-ES" sz="1400" dirty="0">
                <a:latin typeface="Arial" panose="020B0604020202020204" pitchFamily="34" charset="0"/>
                <a:ea typeface="Arial" panose="020B0604020202020204" pitchFamily="34" charset="0"/>
              </a:rPr>
              <a:t/>
            </a:r>
            <a:br>
              <a:rPr lang="es-ES" sz="1400" dirty="0"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es-ES" sz="1400" dirty="0"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</a:p>
          <a:p>
            <a:pPr marL="6350" marR="90170" indent="-6350" algn="just">
              <a:lnSpc>
                <a:spcPct val="103000"/>
              </a:lnSpc>
              <a:spcAft>
                <a:spcPts val="40"/>
              </a:spcAft>
            </a:pPr>
            <a:r>
              <a:rPr lang="es-ES" sz="1400" b="1" dirty="0">
                <a:latin typeface="Arial" panose="020B0604020202020204" pitchFamily="34" charset="0"/>
                <a:ea typeface="Arial" panose="020B0604020202020204" pitchFamily="34" charset="0"/>
              </a:rPr>
              <a:t>Comisión Pensar en Costa Rica 2025 (2015 – 2017):</a:t>
            </a:r>
          </a:p>
          <a:p>
            <a:pPr marL="6350" marR="90170" indent="-6350" algn="just">
              <a:lnSpc>
                <a:spcPct val="103000"/>
              </a:lnSpc>
              <a:spcAft>
                <a:spcPts val="40"/>
              </a:spcAft>
            </a:pPr>
            <a:r>
              <a:rPr lang="es-ES" sz="1400" dirty="0"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br>
              <a:rPr lang="es-ES" sz="1400" dirty="0"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es-ES" sz="1400" dirty="0">
                <a:latin typeface="Arial" panose="020B0604020202020204" pitchFamily="34" charset="0"/>
                <a:ea typeface="Arial" panose="020B0604020202020204" pitchFamily="34" charset="0"/>
              </a:rPr>
              <a:t>Ing. José Guillermo Marín Rosales		Ing. Irene Campos Gómez</a:t>
            </a:r>
          </a:p>
          <a:p>
            <a:pPr marR="90170" lvl="0" algn="just">
              <a:lnSpc>
                <a:spcPct val="103000"/>
              </a:lnSpc>
              <a:spcAft>
                <a:spcPts val="0"/>
              </a:spcAft>
            </a:pPr>
            <a:r>
              <a:rPr lang="es-ES" sz="1400" dirty="0">
                <a:latin typeface="Arial" panose="020B0604020202020204" pitchFamily="34" charset="0"/>
                <a:ea typeface="Arial" panose="020B0604020202020204" pitchFamily="34" charset="0"/>
              </a:rPr>
              <a:t>Ing. Víctor Herrera Castro		Ing. Diana Valverde Bermúdez</a:t>
            </a:r>
          </a:p>
          <a:p>
            <a:pPr marR="90170" lvl="0" algn="just">
              <a:lnSpc>
                <a:spcPct val="103000"/>
              </a:lnSpc>
              <a:spcAft>
                <a:spcPts val="0"/>
              </a:spcAft>
            </a:pPr>
            <a:r>
              <a:rPr lang="es-ES" sz="1400" dirty="0">
                <a:latin typeface="Arial" panose="020B0604020202020204" pitchFamily="34" charset="0"/>
                <a:ea typeface="Arial" panose="020B0604020202020204" pitchFamily="34" charset="0"/>
              </a:rPr>
              <a:t>Arq. Ana María Valenzuela Gómez		Arq. Dania Chavarría Núñez</a:t>
            </a:r>
          </a:p>
          <a:p>
            <a:pPr marR="90170" lvl="0" algn="just">
              <a:lnSpc>
                <a:spcPct val="103000"/>
              </a:lnSpc>
              <a:spcAft>
                <a:spcPts val="0"/>
              </a:spcAft>
            </a:pPr>
            <a:r>
              <a:rPr lang="es-ES" sz="1400" dirty="0">
                <a:latin typeface="Arial" panose="020B0604020202020204" pitchFamily="34" charset="0"/>
                <a:ea typeface="Arial" panose="020B0604020202020204" pitchFamily="34" charset="0"/>
              </a:rPr>
              <a:t>Ing. Marco Zúñiga Montero		Ing. Fernando Pineda Cordero</a:t>
            </a:r>
          </a:p>
          <a:p>
            <a:pPr marR="90170" lvl="0" algn="just">
              <a:lnSpc>
                <a:spcPct val="103000"/>
              </a:lnSpc>
              <a:spcAft>
                <a:spcPts val="40"/>
              </a:spcAft>
            </a:pPr>
            <a:r>
              <a:rPr lang="es-ES" sz="1400" dirty="0">
                <a:latin typeface="Arial" panose="020B0604020202020204" pitchFamily="34" charset="0"/>
                <a:ea typeface="Arial" panose="020B0604020202020204" pitchFamily="34" charset="0"/>
              </a:rPr>
              <a:t>Ing. Olman Vargas Zeledón</a:t>
            </a:r>
          </a:p>
          <a:p>
            <a:pPr marL="6350" marR="90170" indent="-6350" algn="just">
              <a:lnSpc>
                <a:spcPct val="103000"/>
              </a:lnSpc>
              <a:spcAft>
                <a:spcPts val="40"/>
              </a:spcAft>
            </a:pPr>
            <a:r>
              <a:rPr lang="es-ES" sz="1400" b="1" dirty="0">
                <a:latin typeface="Arial" panose="020B0604020202020204" pitchFamily="34" charset="0"/>
                <a:ea typeface="Arial" panose="020B0604020202020204" pitchFamily="34" charset="0"/>
              </a:rPr>
              <a:t/>
            </a:r>
            <a:br>
              <a:rPr lang="es-ES" sz="1400" b="1" dirty="0"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es-ES" sz="1400" b="1" dirty="0">
                <a:latin typeface="Arial" panose="020B0604020202020204" pitchFamily="34" charset="0"/>
                <a:ea typeface="Arial" panose="020B0604020202020204" pitchFamily="34" charset="0"/>
              </a:rPr>
              <a:t>Consultor:</a:t>
            </a:r>
            <a:endParaRPr lang="es-ES" sz="14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6350" marR="90170" indent="-6350" algn="just">
              <a:lnSpc>
                <a:spcPct val="103000"/>
              </a:lnSpc>
              <a:spcAft>
                <a:spcPts val="40"/>
              </a:spcAft>
            </a:pPr>
            <a:r>
              <a:rPr lang="es-ES" sz="1400" b="1" dirty="0"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s-ES" sz="14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R="90170" lvl="0" algn="just">
              <a:lnSpc>
                <a:spcPct val="103000"/>
              </a:lnSpc>
              <a:spcAft>
                <a:spcPts val="0"/>
              </a:spcAft>
            </a:pPr>
            <a:r>
              <a:rPr lang="es-ES" sz="1400" b="1" dirty="0">
                <a:latin typeface="Arial" panose="020B0604020202020204" pitchFamily="34" charset="0"/>
                <a:ea typeface="Arial" panose="020B0604020202020204" pitchFamily="34" charset="0"/>
              </a:rPr>
              <a:t>Arq. </a:t>
            </a:r>
            <a:r>
              <a:rPr lang="es-ES" sz="1400" b="1" dirty="0" err="1">
                <a:latin typeface="Arial" panose="020B0604020202020204" pitchFamily="34" charset="0"/>
                <a:ea typeface="Arial" panose="020B0604020202020204" pitchFamily="34" charset="0"/>
              </a:rPr>
              <a:t>Royeé</a:t>
            </a:r>
            <a:r>
              <a:rPr lang="es-ES" sz="1400" b="1" dirty="0">
                <a:latin typeface="Arial" panose="020B0604020202020204" pitchFamily="34" charset="0"/>
                <a:ea typeface="Arial" panose="020B0604020202020204" pitchFamily="34" charset="0"/>
              </a:rPr>
              <a:t> Álvarez , </a:t>
            </a:r>
            <a:r>
              <a:rPr lang="es-ES" sz="1400" b="1" dirty="0" err="1">
                <a:latin typeface="Arial" panose="020B0604020202020204" pitchFamily="34" charset="0"/>
                <a:ea typeface="Arial" panose="020B0604020202020204" pitchFamily="34" charset="0"/>
              </a:rPr>
              <a:t>M.Sc</a:t>
            </a:r>
            <a:r>
              <a:rPr lang="es-ES" sz="1400" b="1" dirty="0"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</a:p>
          <a:p>
            <a:pPr marR="90170" lvl="0" algn="just">
              <a:lnSpc>
                <a:spcPct val="103000"/>
              </a:lnSpc>
              <a:spcAft>
                <a:spcPts val="0"/>
              </a:spcAft>
            </a:pPr>
            <a:r>
              <a:rPr lang="es-ES" sz="1400" dirty="0">
                <a:latin typeface="Arial" panose="020B0604020202020204" pitchFamily="34" charset="0"/>
                <a:ea typeface="Arial" panose="020B0604020202020204" pitchFamily="34" charset="0"/>
              </a:rPr>
              <a:t>Consultor senior en temas de Estrategias de Desarrollo para Ciudades.</a:t>
            </a:r>
            <a:endParaRPr lang="es-ES" sz="1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79512" y="332656"/>
            <a:ext cx="23296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R" sz="2800" b="1" dirty="0">
                <a:solidFill>
                  <a:schemeClr val="accent5">
                    <a:lumMod val="75000"/>
                  </a:schemeClr>
                </a:solidFill>
              </a:rPr>
              <a:t>Generalidades</a:t>
            </a:r>
            <a:endParaRPr lang="es-E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0565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5876"/>
            <a:ext cx="9144000" cy="522626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79512" y="332656"/>
            <a:ext cx="24474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R" sz="2800" b="1" dirty="0">
                <a:solidFill>
                  <a:schemeClr val="accent5">
                    <a:lumMod val="75000"/>
                  </a:schemeClr>
                </a:solidFill>
              </a:rPr>
              <a:t>Propuesta CFIA</a:t>
            </a:r>
            <a:endParaRPr lang="es-E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6125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9512" y="332656"/>
            <a:ext cx="22036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R" sz="2800" b="1" dirty="0">
                <a:solidFill>
                  <a:schemeClr val="accent5">
                    <a:lumMod val="75000"/>
                  </a:schemeClr>
                </a:solidFill>
              </a:rPr>
              <a:t>Red de metro</a:t>
            </a:r>
            <a:endParaRPr lang="es-E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74073" y="1116006"/>
            <a:ext cx="83265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r>
              <a:rPr lang="es-ES" dirty="0"/>
              <a:t>Se plantea una red de tres líneas (29.33 Km en total)</a:t>
            </a:r>
          </a:p>
        </p:txBody>
      </p:sp>
      <p:grpSp>
        <p:nvGrpSpPr>
          <p:cNvPr id="5" name="Group 48453"/>
          <p:cNvGrpSpPr/>
          <p:nvPr/>
        </p:nvGrpSpPr>
        <p:grpSpPr>
          <a:xfrm>
            <a:off x="1164843" y="1745468"/>
            <a:ext cx="6997064" cy="3533127"/>
            <a:chOff x="0" y="0"/>
            <a:chExt cx="6997523" cy="3533463"/>
          </a:xfrm>
        </p:grpSpPr>
        <p:sp>
          <p:nvSpPr>
            <p:cNvPr id="6" name="Shape 53862"/>
            <p:cNvSpPr/>
            <p:nvPr/>
          </p:nvSpPr>
          <p:spPr>
            <a:xfrm>
              <a:off x="6350" y="6401"/>
              <a:ext cx="1008113" cy="898093"/>
            </a:xfrm>
            <a:custGeom>
              <a:avLst/>
              <a:gdLst/>
              <a:ahLst/>
              <a:cxnLst/>
              <a:rect l="0" t="0" r="0" b="0"/>
              <a:pathLst>
                <a:path w="1008113" h="898093">
                  <a:moveTo>
                    <a:pt x="0" y="0"/>
                  </a:moveTo>
                  <a:lnTo>
                    <a:pt x="1008113" y="0"/>
                  </a:lnTo>
                  <a:lnTo>
                    <a:pt x="1008113" y="898093"/>
                  </a:lnTo>
                  <a:lnTo>
                    <a:pt x="0" y="898093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2D05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 sz="1600"/>
            </a:p>
          </p:txBody>
        </p:sp>
        <p:sp>
          <p:nvSpPr>
            <p:cNvPr id="7" name="Shape 53863"/>
            <p:cNvSpPr/>
            <p:nvPr/>
          </p:nvSpPr>
          <p:spPr>
            <a:xfrm>
              <a:off x="1014425" y="6401"/>
              <a:ext cx="1324483" cy="898093"/>
            </a:xfrm>
            <a:custGeom>
              <a:avLst/>
              <a:gdLst/>
              <a:ahLst/>
              <a:cxnLst/>
              <a:rect l="0" t="0" r="0" b="0"/>
              <a:pathLst>
                <a:path w="1324483" h="898093">
                  <a:moveTo>
                    <a:pt x="0" y="0"/>
                  </a:moveTo>
                  <a:lnTo>
                    <a:pt x="1324483" y="0"/>
                  </a:lnTo>
                  <a:lnTo>
                    <a:pt x="1324483" y="898093"/>
                  </a:lnTo>
                  <a:lnTo>
                    <a:pt x="0" y="898093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2D05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 sz="1600"/>
            </a:p>
          </p:txBody>
        </p:sp>
        <p:sp>
          <p:nvSpPr>
            <p:cNvPr id="8" name="Shape 53864"/>
            <p:cNvSpPr/>
            <p:nvPr/>
          </p:nvSpPr>
          <p:spPr>
            <a:xfrm>
              <a:off x="2338908" y="6401"/>
              <a:ext cx="1314323" cy="898093"/>
            </a:xfrm>
            <a:custGeom>
              <a:avLst/>
              <a:gdLst/>
              <a:ahLst/>
              <a:cxnLst/>
              <a:rect l="0" t="0" r="0" b="0"/>
              <a:pathLst>
                <a:path w="1314323" h="898093">
                  <a:moveTo>
                    <a:pt x="0" y="0"/>
                  </a:moveTo>
                  <a:lnTo>
                    <a:pt x="1314323" y="0"/>
                  </a:lnTo>
                  <a:lnTo>
                    <a:pt x="1314323" y="898093"/>
                  </a:lnTo>
                  <a:lnTo>
                    <a:pt x="0" y="898093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2D05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 sz="1600"/>
            </a:p>
          </p:txBody>
        </p:sp>
        <p:sp>
          <p:nvSpPr>
            <p:cNvPr id="9" name="Shape 53865"/>
            <p:cNvSpPr/>
            <p:nvPr/>
          </p:nvSpPr>
          <p:spPr>
            <a:xfrm>
              <a:off x="3653231" y="6401"/>
              <a:ext cx="1112622" cy="898093"/>
            </a:xfrm>
            <a:custGeom>
              <a:avLst/>
              <a:gdLst/>
              <a:ahLst/>
              <a:cxnLst/>
              <a:rect l="0" t="0" r="0" b="0"/>
              <a:pathLst>
                <a:path w="1112622" h="898093">
                  <a:moveTo>
                    <a:pt x="0" y="0"/>
                  </a:moveTo>
                  <a:lnTo>
                    <a:pt x="1112622" y="0"/>
                  </a:lnTo>
                  <a:lnTo>
                    <a:pt x="1112622" y="898093"/>
                  </a:lnTo>
                  <a:lnTo>
                    <a:pt x="0" y="898093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2D05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 sz="1600"/>
            </a:p>
          </p:txBody>
        </p:sp>
        <p:sp>
          <p:nvSpPr>
            <p:cNvPr id="10" name="Shape 53866"/>
            <p:cNvSpPr/>
            <p:nvPr/>
          </p:nvSpPr>
          <p:spPr>
            <a:xfrm>
              <a:off x="4765878" y="6401"/>
              <a:ext cx="1112622" cy="898093"/>
            </a:xfrm>
            <a:custGeom>
              <a:avLst/>
              <a:gdLst/>
              <a:ahLst/>
              <a:cxnLst/>
              <a:rect l="0" t="0" r="0" b="0"/>
              <a:pathLst>
                <a:path w="1112622" h="898093">
                  <a:moveTo>
                    <a:pt x="0" y="0"/>
                  </a:moveTo>
                  <a:lnTo>
                    <a:pt x="1112622" y="0"/>
                  </a:lnTo>
                  <a:lnTo>
                    <a:pt x="1112622" y="898093"/>
                  </a:lnTo>
                  <a:lnTo>
                    <a:pt x="0" y="898093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2D05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 sz="1600"/>
            </a:p>
          </p:txBody>
        </p:sp>
        <p:sp>
          <p:nvSpPr>
            <p:cNvPr id="11" name="Shape 53867"/>
            <p:cNvSpPr/>
            <p:nvPr/>
          </p:nvSpPr>
          <p:spPr>
            <a:xfrm>
              <a:off x="5878526" y="6401"/>
              <a:ext cx="1112621" cy="898093"/>
            </a:xfrm>
            <a:custGeom>
              <a:avLst/>
              <a:gdLst/>
              <a:ahLst/>
              <a:cxnLst/>
              <a:rect l="0" t="0" r="0" b="0"/>
              <a:pathLst>
                <a:path w="1112621" h="898093">
                  <a:moveTo>
                    <a:pt x="0" y="0"/>
                  </a:moveTo>
                  <a:lnTo>
                    <a:pt x="1112621" y="0"/>
                  </a:lnTo>
                  <a:lnTo>
                    <a:pt x="1112621" y="898093"/>
                  </a:lnTo>
                  <a:lnTo>
                    <a:pt x="0" y="898093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2D05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 sz="1600"/>
            </a:p>
          </p:txBody>
        </p:sp>
        <p:sp>
          <p:nvSpPr>
            <p:cNvPr id="12" name="Shape 53868"/>
            <p:cNvSpPr/>
            <p:nvPr/>
          </p:nvSpPr>
          <p:spPr>
            <a:xfrm>
              <a:off x="6350" y="904456"/>
              <a:ext cx="1008113" cy="787565"/>
            </a:xfrm>
            <a:custGeom>
              <a:avLst/>
              <a:gdLst/>
              <a:ahLst/>
              <a:cxnLst/>
              <a:rect l="0" t="0" r="0" b="0"/>
              <a:pathLst>
                <a:path w="1008113" h="787565">
                  <a:moveTo>
                    <a:pt x="0" y="0"/>
                  </a:moveTo>
                  <a:lnTo>
                    <a:pt x="1008113" y="0"/>
                  </a:lnTo>
                  <a:lnTo>
                    <a:pt x="1008113" y="787565"/>
                  </a:lnTo>
                  <a:lnTo>
                    <a:pt x="0" y="787565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9D9D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 sz="1600"/>
            </a:p>
          </p:txBody>
        </p:sp>
        <p:sp>
          <p:nvSpPr>
            <p:cNvPr id="13" name="Shape 53869"/>
            <p:cNvSpPr/>
            <p:nvPr/>
          </p:nvSpPr>
          <p:spPr>
            <a:xfrm>
              <a:off x="1014425" y="904456"/>
              <a:ext cx="1324483" cy="787565"/>
            </a:xfrm>
            <a:custGeom>
              <a:avLst/>
              <a:gdLst/>
              <a:ahLst/>
              <a:cxnLst/>
              <a:rect l="0" t="0" r="0" b="0"/>
              <a:pathLst>
                <a:path w="1324483" h="787565">
                  <a:moveTo>
                    <a:pt x="0" y="0"/>
                  </a:moveTo>
                  <a:lnTo>
                    <a:pt x="1324483" y="0"/>
                  </a:lnTo>
                  <a:lnTo>
                    <a:pt x="1324483" y="787565"/>
                  </a:lnTo>
                  <a:lnTo>
                    <a:pt x="0" y="787565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9D9D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 sz="1600"/>
            </a:p>
          </p:txBody>
        </p:sp>
        <p:sp>
          <p:nvSpPr>
            <p:cNvPr id="14" name="Shape 53870"/>
            <p:cNvSpPr/>
            <p:nvPr/>
          </p:nvSpPr>
          <p:spPr>
            <a:xfrm>
              <a:off x="2338908" y="904456"/>
              <a:ext cx="1314323" cy="787565"/>
            </a:xfrm>
            <a:custGeom>
              <a:avLst/>
              <a:gdLst/>
              <a:ahLst/>
              <a:cxnLst/>
              <a:rect l="0" t="0" r="0" b="0"/>
              <a:pathLst>
                <a:path w="1314323" h="787565">
                  <a:moveTo>
                    <a:pt x="0" y="0"/>
                  </a:moveTo>
                  <a:lnTo>
                    <a:pt x="1314323" y="0"/>
                  </a:lnTo>
                  <a:lnTo>
                    <a:pt x="1314323" y="787565"/>
                  </a:lnTo>
                  <a:lnTo>
                    <a:pt x="0" y="787565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9D9D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 sz="1600"/>
            </a:p>
          </p:txBody>
        </p:sp>
        <p:sp>
          <p:nvSpPr>
            <p:cNvPr id="15" name="Shape 53871"/>
            <p:cNvSpPr/>
            <p:nvPr/>
          </p:nvSpPr>
          <p:spPr>
            <a:xfrm>
              <a:off x="3653231" y="904456"/>
              <a:ext cx="1112622" cy="787565"/>
            </a:xfrm>
            <a:custGeom>
              <a:avLst/>
              <a:gdLst/>
              <a:ahLst/>
              <a:cxnLst/>
              <a:rect l="0" t="0" r="0" b="0"/>
              <a:pathLst>
                <a:path w="1112622" h="787565">
                  <a:moveTo>
                    <a:pt x="0" y="0"/>
                  </a:moveTo>
                  <a:lnTo>
                    <a:pt x="1112622" y="0"/>
                  </a:lnTo>
                  <a:lnTo>
                    <a:pt x="1112622" y="787565"/>
                  </a:lnTo>
                  <a:lnTo>
                    <a:pt x="0" y="787565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9D9D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 sz="1600"/>
            </a:p>
          </p:txBody>
        </p:sp>
        <p:sp>
          <p:nvSpPr>
            <p:cNvPr id="16" name="Shape 53872"/>
            <p:cNvSpPr/>
            <p:nvPr/>
          </p:nvSpPr>
          <p:spPr>
            <a:xfrm>
              <a:off x="4765878" y="904456"/>
              <a:ext cx="1112622" cy="787565"/>
            </a:xfrm>
            <a:custGeom>
              <a:avLst/>
              <a:gdLst/>
              <a:ahLst/>
              <a:cxnLst/>
              <a:rect l="0" t="0" r="0" b="0"/>
              <a:pathLst>
                <a:path w="1112622" h="787565">
                  <a:moveTo>
                    <a:pt x="0" y="0"/>
                  </a:moveTo>
                  <a:lnTo>
                    <a:pt x="1112622" y="0"/>
                  </a:lnTo>
                  <a:lnTo>
                    <a:pt x="1112622" y="787565"/>
                  </a:lnTo>
                  <a:lnTo>
                    <a:pt x="0" y="787565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9D9D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 sz="1600"/>
            </a:p>
          </p:txBody>
        </p:sp>
        <p:sp>
          <p:nvSpPr>
            <p:cNvPr id="17" name="Shape 53873"/>
            <p:cNvSpPr/>
            <p:nvPr/>
          </p:nvSpPr>
          <p:spPr>
            <a:xfrm>
              <a:off x="5878526" y="904456"/>
              <a:ext cx="1112621" cy="787565"/>
            </a:xfrm>
            <a:custGeom>
              <a:avLst/>
              <a:gdLst/>
              <a:ahLst/>
              <a:cxnLst/>
              <a:rect l="0" t="0" r="0" b="0"/>
              <a:pathLst>
                <a:path w="1112621" h="787565">
                  <a:moveTo>
                    <a:pt x="0" y="0"/>
                  </a:moveTo>
                  <a:lnTo>
                    <a:pt x="1112621" y="0"/>
                  </a:lnTo>
                  <a:lnTo>
                    <a:pt x="1112621" y="787565"/>
                  </a:lnTo>
                  <a:lnTo>
                    <a:pt x="0" y="787565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9D9D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 sz="1600"/>
            </a:p>
          </p:txBody>
        </p:sp>
        <p:sp>
          <p:nvSpPr>
            <p:cNvPr id="18" name="Shape 53874"/>
            <p:cNvSpPr/>
            <p:nvPr/>
          </p:nvSpPr>
          <p:spPr>
            <a:xfrm>
              <a:off x="6350" y="1692098"/>
              <a:ext cx="1008113" cy="767131"/>
            </a:xfrm>
            <a:custGeom>
              <a:avLst/>
              <a:gdLst/>
              <a:ahLst/>
              <a:cxnLst/>
              <a:rect l="0" t="0" r="0" b="0"/>
              <a:pathLst>
                <a:path w="1008113" h="767131">
                  <a:moveTo>
                    <a:pt x="0" y="0"/>
                  </a:moveTo>
                  <a:lnTo>
                    <a:pt x="1008113" y="0"/>
                  </a:lnTo>
                  <a:lnTo>
                    <a:pt x="1008113" y="767131"/>
                  </a:lnTo>
                  <a:lnTo>
                    <a:pt x="0" y="767131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9D9D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 sz="1600"/>
            </a:p>
          </p:txBody>
        </p:sp>
        <p:sp>
          <p:nvSpPr>
            <p:cNvPr id="19" name="Shape 53875"/>
            <p:cNvSpPr/>
            <p:nvPr/>
          </p:nvSpPr>
          <p:spPr>
            <a:xfrm>
              <a:off x="1014425" y="1692098"/>
              <a:ext cx="1324483" cy="767131"/>
            </a:xfrm>
            <a:custGeom>
              <a:avLst/>
              <a:gdLst/>
              <a:ahLst/>
              <a:cxnLst/>
              <a:rect l="0" t="0" r="0" b="0"/>
              <a:pathLst>
                <a:path w="1324483" h="767131">
                  <a:moveTo>
                    <a:pt x="0" y="0"/>
                  </a:moveTo>
                  <a:lnTo>
                    <a:pt x="1324483" y="0"/>
                  </a:lnTo>
                  <a:lnTo>
                    <a:pt x="1324483" y="767131"/>
                  </a:lnTo>
                  <a:lnTo>
                    <a:pt x="0" y="767131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9D9D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 sz="1600"/>
            </a:p>
          </p:txBody>
        </p:sp>
        <p:sp>
          <p:nvSpPr>
            <p:cNvPr id="20" name="Shape 53876"/>
            <p:cNvSpPr/>
            <p:nvPr/>
          </p:nvSpPr>
          <p:spPr>
            <a:xfrm>
              <a:off x="2338908" y="1692098"/>
              <a:ext cx="1314323" cy="767131"/>
            </a:xfrm>
            <a:custGeom>
              <a:avLst/>
              <a:gdLst/>
              <a:ahLst/>
              <a:cxnLst/>
              <a:rect l="0" t="0" r="0" b="0"/>
              <a:pathLst>
                <a:path w="1314323" h="767131">
                  <a:moveTo>
                    <a:pt x="0" y="0"/>
                  </a:moveTo>
                  <a:lnTo>
                    <a:pt x="1314323" y="0"/>
                  </a:lnTo>
                  <a:lnTo>
                    <a:pt x="1314323" y="767131"/>
                  </a:lnTo>
                  <a:lnTo>
                    <a:pt x="0" y="767131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9D9D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 sz="1600"/>
            </a:p>
          </p:txBody>
        </p:sp>
        <p:sp>
          <p:nvSpPr>
            <p:cNvPr id="21" name="Shape 53877"/>
            <p:cNvSpPr/>
            <p:nvPr/>
          </p:nvSpPr>
          <p:spPr>
            <a:xfrm>
              <a:off x="3653231" y="1692098"/>
              <a:ext cx="1112622" cy="767131"/>
            </a:xfrm>
            <a:custGeom>
              <a:avLst/>
              <a:gdLst/>
              <a:ahLst/>
              <a:cxnLst/>
              <a:rect l="0" t="0" r="0" b="0"/>
              <a:pathLst>
                <a:path w="1112622" h="767131">
                  <a:moveTo>
                    <a:pt x="0" y="0"/>
                  </a:moveTo>
                  <a:lnTo>
                    <a:pt x="1112622" y="0"/>
                  </a:lnTo>
                  <a:lnTo>
                    <a:pt x="1112622" y="767131"/>
                  </a:lnTo>
                  <a:lnTo>
                    <a:pt x="0" y="767131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9D9D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 sz="1600"/>
            </a:p>
          </p:txBody>
        </p:sp>
        <p:sp>
          <p:nvSpPr>
            <p:cNvPr id="22" name="Shape 53878"/>
            <p:cNvSpPr/>
            <p:nvPr/>
          </p:nvSpPr>
          <p:spPr>
            <a:xfrm>
              <a:off x="4765878" y="1692098"/>
              <a:ext cx="1112622" cy="767131"/>
            </a:xfrm>
            <a:custGeom>
              <a:avLst/>
              <a:gdLst/>
              <a:ahLst/>
              <a:cxnLst/>
              <a:rect l="0" t="0" r="0" b="0"/>
              <a:pathLst>
                <a:path w="1112622" h="767131">
                  <a:moveTo>
                    <a:pt x="0" y="0"/>
                  </a:moveTo>
                  <a:lnTo>
                    <a:pt x="1112622" y="0"/>
                  </a:lnTo>
                  <a:lnTo>
                    <a:pt x="1112622" y="767131"/>
                  </a:lnTo>
                  <a:lnTo>
                    <a:pt x="0" y="767131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9D9D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 sz="1600"/>
            </a:p>
          </p:txBody>
        </p:sp>
        <p:sp>
          <p:nvSpPr>
            <p:cNvPr id="23" name="Shape 53879"/>
            <p:cNvSpPr/>
            <p:nvPr/>
          </p:nvSpPr>
          <p:spPr>
            <a:xfrm>
              <a:off x="5878526" y="1692098"/>
              <a:ext cx="1112621" cy="767131"/>
            </a:xfrm>
            <a:custGeom>
              <a:avLst/>
              <a:gdLst/>
              <a:ahLst/>
              <a:cxnLst/>
              <a:rect l="0" t="0" r="0" b="0"/>
              <a:pathLst>
                <a:path w="1112621" h="767131">
                  <a:moveTo>
                    <a:pt x="0" y="0"/>
                  </a:moveTo>
                  <a:lnTo>
                    <a:pt x="1112621" y="0"/>
                  </a:lnTo>
                  <a:lnTo>
                    <a:pt x="1112621" y="767131"/>
                  </a:lnTo>
                  <a:lnTo>
                    <a:pt x="0" y="767131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9D9D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 sz="1600"/>
            </a:p>
          </p:txBody>
        </p:sp>
        <p:sp>
          <p:nvSpPr>
            <p:cNvPr id="24" name="Shape 53880"/>
            <p:cNvSpPr/>
            <p:nvPr/>
          </p:nvSpPr>
          <p:spPr>
            <a:xfrm>
              <a:off x="6350" y="2459190"/>
              <a:ext cx="1008113" cy="787565"/>
            </a:xfrm>
            <a:custGeom>
              <a:avLst/>
              <a:gdLst/>
              <a:ahLst/>
              <a:cxnLst/>
              <a:rect l="0" t="0" r="0" b="0"/>
              <a:pathLst>
                <a:path w="1008113" h="787565">
                  <a:moveTo>
                    <a:pt x="0" y="0"/>
                  </a:moveTo>
                  <a:lnTo>
                    <a:pt x="1008113" y="0"/>
                  </a:lnTo>
                  <a:lnTo>
                    <a:pt x="1008113" y="787565"/>
                  </a:lnTo>
                  <a:lnTo>
                    <a:pt x="0" y="787565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9D9D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 sz="1600"/>
            </a:p>
          </p:txBody>
        </p:sp>
        <p:sp>
          <p:nvSpPr>
            <p:cNvPr id="25" name="Shape 53881"/>
            <p:cNvSpPr/>
            <p:nvPr/>
          </p:nvSpPr>
          <p:spPr>
            <a:xfrm>
              <a:off x="1014425" y="2459190"/>
              <a:ext cx="1324483" cy="787565"/>
            </a:xfrm>
            <a:custGeom>
              <a:avLst/>
              <a:gdLst/>
              <a:ahLst/>
              <a:cxnLst/>
              <a:rect l="0" t="0" r="0" b="0"/>
              <a:pathLst>
                <a:path w="1324483" h="787565">
                  <a:moveTo>
                    <a:pt x="0" y="0"/>
                  </a:moveTo>
                  <a:lnTo>
                    <a:pt x="1324483" y="0"/>
                  </a:lnTo>
                  <a:lnTo>
                    <a:pt x="1324483" y="787565"/>
                  </a:lnTo>
                  <a:lnTo>
                    <a:pt x="0" y="787565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9D9D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 sz="1600"/>
            </a:p>
          </p:txBody>
        </p:sp>
        <p:sp>
          <p:nvSpPr>
            <p:cNvPr id="26" name="Shape 53882"/>
            <p:cNvSpPr/>
            <p:nvPr/>
          </p:nvSpPr>
          <p:spPr>
            <a:xfrm>
              <a:off x="2338908" y="2459190"/>
              <a:ext cx="1314323" cy="787565"/>
            </a:xfrm>
            <a:custGeom>
              <a:avLst/>
              <a:gdLst/>
              <a:ahLst/>
              <a:cxnLst/>
              <a:rect l="0" t="0" r="0" b="0"/>
              <a:pathLst>
                <a:path w="1314323" h="787565">
                  <a:moveTo>
                    <a:pt x="0" y="0"/>
                  </a:moveTo>
                  <a:lnTo>
                    <a:pt x="1314323" y="0"/>
                  </a:lnTo>
                  <a:lnTo>
                    <a:pt x="1314323" y="787565"/>
                  </a:lnTo>
                  <a:lnTo>
                    <a:pt x="0" y="787565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9D9D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 sz="1600"/>
            </a:p>
          </p:txBody>
        </p:sp>
        <p:sp>
          <p:nvSpPr>
            <p:cNvPr id="27" name="Shape 53883"/>
            <p:cNvSpPr/>
            <p:nvPr/>
          </p:nvSpPr>
          <p:spPr>
            <a:xfrm>
              <a:off x="3653231" y="2459190"/>
              <a:ext cx="1112622" cy="787565"/>
            </a:xfrm>
            <a:custGeom>
              <a:avLst/>
              <a:gdLst/>
              <a:ahLst/>
              <a:cxnLst/>
              <a:rect l="0" t="0" r="0" b="0"/>
              <a:pathLst>
                <a:path w="1112622" h="787565">
                  <a:moveTo>
                    <a:pt x="0" y="0"/>
                  </a:moveTo>
                  <a:lnTo>
                    <a:pt x="1112622" y="0"/>
                  </a:lnTo>
                  <a:lnTo>
                    <a:pt x="1112622" y="787565"/>
                  </a:lnTo>
                  <a:lnTo>
                    <a:pt x="0" y="787565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9D9D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 sz="1600"/>
            </a:p>
          </p:txBody>
        </p:sp>
        <p:sp>
          <p:nvSpPr>
            <p:cNvPr id="28" name="Shape 53884"/>
            <p:cNvSpPr/>
            <p:nvPr/>
          </p:nvSpPr>
          <p:spPr>
            <a:xfrm>
              <a:off x="4765878" y="2459190"/>
              <a:ext cx="1112622" cy="787565"/>
            </a:xfrm>
            <a:custGeom>
              <a:avLst/>
              <a:gdLst/>
              <a:ahLst/>
              <a:cxnLst/>
              <a:rect l="0" t="0" r="0" b="0"/>
              <a:pathLst>
                <a:path w="1112622" h="787565">
                  <a:moveTo>
                    <a:pt x="0" y="0"/>
                  </a:moveTo>
                  <a:lnTo>
                    <a:pt x="1112622" y="0"/>
                  </a:lnTo>
                  <a:lnTo>
                    <a:pt x="1112622" y="787565"/>
                  </a:lnTo>
                  <a:lnTo>
                    <a:pt x="0" y="787565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9D9D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 sz="1600"/>
            </a:p>
          </p:txBody>
        </p:sp>
        <p:sp>
          <p:nvSpPr>
            <p:cNvPr id="29" name="Shape 53885"/>
            <p:cNvSpPr/>
            <p:nvPr/>
          </p:nvSpPr>
          <p:spPr>
            <a:xfrm>
              <a:off x="5878526" y="2459190"/>
              <a:ext cx="1112621" cy="787565"/>
            </a:xfrm>
            <a:custGeom>
              <a:avLst/>
              <a:gdLst/>
              <a:ahLst/>
              <a:cxnLst/>
              <a:rect l="0" t="0" r="0" b="0"/>
              <a:pathLst>
                <a:path w="1112621" h="787565">
                  <a:moveTo>
                    <a:pt x="0" y="0"/>
                  </a:moveTo>
                  <a:lnTo>
                    <a:pt x="1112621" y="0"/>
                  </a:lnTo>
                  <a:lnTo>
                    <a:pt x="1112621" y="787565"/>
                  </a:lnTo>
                  <a:lnTo>
                    <a:pt x="0" y="787565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9D9D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 sz="1600"/>
            </a:p>
          </p:txBody>
        </p:sp>
        <p:sp>
          <p:nvSpPr>
            <p:cNvPr id="30" name="Shape 7220"/>
            <p:cNvSpPr/>
            <p:nvPr/>
          </p:nvSpPr>
          <p:spPr>
            <a:xfrm>
              <a:off x="1014425" y="0"/>
              <a:ext cx="0" cy="3253105"/>
            </a:xfrm>
            <a:custGeom>
              <a:avLst/>
              <a:gdLst/>
              <a:ahLst/>
              <a:cxnLst/>
              <a:rect l="0" t="0" r="0" b="0"/>
              <a:pathLst>
                <a:path h="3253105">
                  <a:moveTo>
                    <a:pt x="0" y="0"/>
                  </a:moveTo>
                  <a:lnTo>
                    <a:pt x="0" y="3253105"/>
                  </a:lnTo>
                </a:path>
              </a:pathLst>
            </a:custGeom>
            <a:ln w="12700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 sz="1600"/>
            </a:p>
          </p:txBody>
        </p:sp>
        <p:sp>
          <p:nvSpPr>
            <p:cNvPr id="31" name="Shape 7221"/>
            <p:cNvSpPr/>
            <p:nvPr/>
          </p:nvSpPr>
          <p:spPr>
            <a:xfrm>
              <a:off x="2338908" y="0"/>
              <a:ext cx="0" cy="3253105"/>
            </a:xfrm>
            <a:custGeom>
              <a:avLst/>
              <a:gdLst/>
              <a:ahLst/>
              <a:cxnLst/>
              <a:rect l="0" t="0" r="0" b="0"/>
              <a:pathLst>
                <a:path h="3253105">
                  <a:moveTo>
                    <a:pt x="0" y="0"/>
                  </a:moveTo>
                  <a:lnTo>
                    <a:pt x="0" y="3253105"/>
                  </a:lnTo>
                </a:path>
              </a:pathLst>
            </a:custGeom>
            <a:ln w="12700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 sz="1600"/>
            </a:p>
          </p:txBody>
        </p:sp>
        <p:sp>
          <p:nvSpPr>
            <p:cNvPr id="32" name="Shape 7222"/>
            <p:cNvSpPr/>
            <p:nvPr/>
          </p:nvSpPr>
          <p:spPr>
            <a:xfrm>
              <a:off x="3653231" y="0"/>
              <a:ext cx="0" cy="3253105"/>
            </a:xfrm>
            <a:custGeom>
              <a:avLst/>
              <a:gdLst/>
              <a:ahLst/>
              <a:cxnLst/>
              <a:rect l="0" t="0" r="0" b="0"/>
              <a:pathLst>
                <a:path h="3253105">
                  <a:moveTo>
                    <a:pt x="0" y="0"/>
                  </a:moveTo>
                  <a:lnTo>
                    <a:pt x="0" y="3253105"/>
                  </a:lnTo>
                </a:path>
              </a:pathLst>
            </a:custGeom>
            <a:ln w="12700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 sz="1600"/>
            </a:p>
          </p:txBody>
        </p:sp>
        <p:sp>
          <p:nvSpPr>
            <p:cNvPr id="33" name="Shape 7223"/>
            <p:cNvSpPr/>
            <p:nvPr/>
          </p:nvSpPr>
          <p:spPr>
            <a:xfrm>
              <a:off x="4765878" y="0"/>
              <a:ext cx="0" cy="3253105"/>
            </a:xfrm>
            <a:custGeom>
              <a:avLst/>
              <a:gdLst/>
              <a:ahLst/>
              <a:cxnLst/>
              <a:rect l="0" t="0" r="0" b="0"/>
              <a:pathLst>
                <a:path h="3253105">
                  <a:moveTo>
                    <a:pt x="0" y="0"/>
                  </a:moveTo>
                  <a:lnTo>
                    <a:pt x="0" y="3253105"/>
                  </a:lnTo>
                </a:path>
              </a:pathLst>
            </a:custGeom>
            <a:ln w="12700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 sz="1600"/>
            </a:p>
          </p:txBody>
        </p:sp>
        <p:sp>
          <p:nvSpPr>
            <p:cNvPr id="34" name="Shape 7224"/>
            <p:cNvSpPr/>
            <p:nvPr/>
          </p:nvSpPr>
          <p:spPr>
            <a:xfrm>
              <a:off x="5878526" y="0"/>
              <a:ext cx="0" cy="3253105"/>
            </a:xfrm>
            <a:custGeom>
              <a:avLst/>
              <a:gdLst/>
              <a:ahLst/>
              <a:cxnLst/>
              <a:rect l="0" t="0" r="0" b="0"/>
              <a:pathLst>
                <a:path h="3253105">
                  <a:moveTo>
                    <a:pt x="0" y="0"/>
                  </a:moveTo>
                  <a:lnTo>
                    <a:pt x="0" y="3253105"/>
                  </a:lnTo>
                </a:path>
              </a:pathLst>
            </a:custGeom>
            <a:ln w="12700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 sz="1600"/>
            </a:p>
          </p:txBody>
        </p:sp>
        <p:sp>
          <p:nvSpPr>
            <p:cNvPr id="35" name="Shape 7225"/>
            <p:cNvSpPr/>
            <p:nvPr/>
          </p:nvSpPr>
          <p:spPr>
            <a:xfrm>
              <a:off x="0" y="904494"/>
              <a:ext cx="6997523" cy="0"/>
            </a:xfrm>
            <a:custGeom>
              <a:avLst/>
              <a:gdLst/>
              <a:ahLst/>
              <a:cxnLst/>
              <a:rect l="0" t="0" r="0" b="0"/>
              <a:pathLst>
                <a:path w="6997523">
                  <a:moveTo>
                    <a:pt x="0" y="0"/>
                  </a:moveTo>
                  <a:lnTo>
                    <a:pt x="6997523" y="0"/>
                  </a:lnTo>
                </a:path>
              </a:pathLst>
            </a:custGeom>
            <a:ln w="12700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 sz="1600"/>
            </a:p>
          </p:txBody>
        </p:sp>
        <p:sp>
          <p:nvSpPr>
            <p:cNvPr id="36" name="Shape 7226"/>
            <p:cNvSpPr/>
            <p:nvPr/>
          </p:nvSpPr>
          <p:spPr>
            <a:xfrm>
              <a:off x="0" y="1692021"/>
              <a:ext cx="6997523" cy="0"/>
            </a:xfrm>
            <a:custGeom>
              <a:avLst/>
              <a:gdLst/>
              <a:ahLst/>
              <a:cxnLst/>
              <a:rect l="0" t="0" r="0" b="0"/>
              <a:pathLst>
                <a:path w="6997523">
                  <a:moveTo>
                    <a:pt x="0" y="0"/>
                  </a:moveTo>
                  <a:lnTo>
                    <a:pt x="6997523" y="0"/>
                  </a:lnTo>
                </a:path>
              </a:pathLst>
            </a:custGeom>
            <a:ln w="12700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 sz="1600"/>
            </a:p>
          </p:txBody>
        </p:sp>
        <p:sp>
          <p:nvSpPr>
            <p:cNvPr id="37" name="Shape 7227"/>
            <p:cNvSpPr/>
            <p:nvPr/>
          </p:nvSpPr>
          <p:spPr>
            <a:xfrm>
              <a:off x="0" y="2459228"/>
              <a:ext cx="6997523" cy="0"/>
            </a:xfrm>
            <a:custGeom>
              <a:avLst/>
              <a:gdLst/>
              <a:ahLst/>
              <a:cxnLst/>
              <a:rect l="0" t="0" r="0" b="0"/>
              <a:pathLst>
                <a:path w="6997523">
                  <a:moveTo>
                    <a:pt x="0" y="0"/>
                  </a:moveTo>
                  <a:lnTo>
                    <a:pt x="6997523" y="0"/>
                  </a:lnTo>
                </a:path>
              </a:pathLst>
            </a:custGeom>
            <a:ln w="12700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 sz="1600"/>
            </a:p>
          </p:txBody>
        </p:sp>
        <p:sp>
          <p:nvSpPr>
            <p:cNvPr id="38" name="Shape 7228"/>
            <p:cNvSpPr/>
            <p:nvPr/>
          </p:nvSpPr>
          <p:spPr>
            <a:xfrm>
              <a:off x="6350" y="0"/>
              <a:ext cx="0" cy="3253105"/>
            </a:xfrm>
            <a:custGeom>
              <a:avLst/>
              <a:gdLst/>
              <a:ahLst/>
              <a:cxnLst/>
              <a:rect l="0" t="0" r="0" b="0"/>
              <a:pathLst>
                <a:path h="3253105">
                  <a:moveTo>
                    <a:pt x="0" y="0"/>
                  </a:moveTo>
                  <a:lnTo>
                    <a:pt x="0" y="3253105"/>
                  </a:lnTo>
                </a:path>
              </a:pathLst>
            </a:custGeom>
            <a:ln w="12700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 sz="1600"/>
            </a:p>
          </p:txBody>
        </p:sp>
        <p:sp>
          <p:nvSpPr>
            <p:cNvPr id="39" name="Shape 7231"/>
            <p:cNvSpPr/>
            <p:nvPr/>
          </p:nvSpPr>
          <p:spPr>
            <a:xfrm>
              <a:off x="0" y="3246755"/>
              <a:ext cx="6997523" cy="0"/>
            </a:xfrm>
            <a:custGeom>
              <a:avLst/>
              <a:gdLst/>
              <a:ahLst/>
              <a:cxnLst/>
              <a:rect l="0" t="0" r="0" b="0"/>
              <a:pathLst>
                <a:path w="6997523">
                  <a:moveTo>
                    <a:pt x="0" y="0"/>
                  </a:moveTo>
                  <a:lnTo>
                    <a:pt x="6997523" y="0"/>
                  </a:lnTo>
                </a:path>
              </a:pathLst>
            </a:custGeom>
            <a:ln w="12700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 sz="1600"/>
            </a:p>
          </p:txBody>
        </p:sp>
        <p:sp>
          <p:nvSpPr>
            <p:cNvPr id="40" name="Rectangle 7232"/>
            <p:cNvSpPr/>
            <p:nvPr/>
          </p:nvSpPr>
          <p:spPr>
            <a:xfrm>
              <a:off x="314681" y="376174"/>
              <a:ext cx="520290" cy="274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9017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s-ES" sz="1400" b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Ruta</a:t>
              </a:r>
              <a:endParaRPr lang="es-ES" sz="1200">
                <a:solidFill>
                  <a:srgbClr val="00277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41" name="Rectangle 7233"/>
            <p:cNvSpPr/>
            <p:nvPr/>
          </p:nvSpPr>
          <p:spPr>
            <a:xfrm>
              <a:off x="706323" y="376174"/>
              <a:ext cx="60925" cy="274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9017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s-ES" sz="1400" b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s-ES" sz="1200">
                <a:solidFill>
                  <a:srgbClr val="00277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42" name="Rectangle 7234"/>
            <p:cNvSpPr/>
            <p:nvPr/>
          </p:nvSpPr>
          <p:spPr>
            <a:xfrm>
              <a:off x="1394917" y="376174"/>
              <a:ext cx="750512" cy="274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9017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s-ES" sz="1400" b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Origen</a:t>
              </a:r>
              <a:endParaRPr lang="es-ES" sz="1200">
                <a:solidFill>
                  <a:srgbClr val="00277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43" name="Rectangle 7235"/>
            <p:cNvSpPr/>
            <p:nvPr/>
          </p:nvSpPr>
          <p:spPr>
            <a:xfrm>
              <a:off x="1958797" y="376174"/>
              <a:ext cx="60925" cy="274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9017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s-ES" sz="1400" b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s-ES" sz="1200">
                <a:solidFill>
                  <a:srgbClr val="00277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44" name="Rectangle 7236"/>
            <p:cNvSpPr/>
            <p:nvPr/>
          </p:nvSpPr>
          <p:spPr>
            <a:xfrm>
              <a:off x="2672029" y="376174"/>
              <a:ext cx="861040" cy="274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9017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s-ES" sz="1400" b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Destino</a:t>
              </a:r>
              <a:endParaRPr lang="es-ES" sz="1200">
                <a:solidFill>
                  <a:srgbClr val="00277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45" name="Rectangle 7237"/>
            <p:cNvSpPr/>
            <p:nvPr/>
          </p:nvSpPr>
          <p:spPr>
            <a:xfrm>
              <a:off x="3319729" y="376174"/>
              <a:ext cx="60925" cy="274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9017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s-ES" sz="1400" b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s-ES" sz="1200">
                <a:solidFill>
                  <a:srgbClr val="00277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46" name="Rectangle 7238"/>
            <p:cNvSpPr/>
            <p:nvPr/>
          </p:nvSpPr>
          <p:spPr>
            <a:xfrm>
              <a:off x="3672409" y="376174"/>
              <a:ext cx="1430394" cy="274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9017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s-ES" sz="1400" b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Distancia km</a:t>
              </a:r>
              <a:endParaRPr lang="es-ES" sz="1200">
                <a:solidFill>
                  <a:srgbClr val="00277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47" name="Rectangle 7239"/>
            <p:cNvSpPr/>
            <p:nvPr/>
          </p:nvSpPr>
          <p:spPr>
            <a:xfrm>
              <a:off x="4748352" y="376174"/>
              <a:ext cx="60925" cy="274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9017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s-ES" sz="1400" b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s-ES" sz="1200">
                <a:solidFill>
                  <a:srgbClr val="00277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48" name="Rectangle 7240"/>
            <p:cNvSpPr/>
            <p:nvPr/>
          </p:nvSpPr>
          <p:spPr>
            <a:xfrm>
              <a:off x="5323154" y="132334"/>
              <a:ext cx="60925" cy="274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9017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s-ES" sz="1400" b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s-ES" sz="1200">
                <a:solidFill>
                  <a:srgbClr val="00277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49" name="Rectangle 7241"/>
            <p:cNvSpPr/>
            <p:nvPr/>
          </p:nvSpPr>
          <p:spPr>
            <a:xfrm>
              <a:off x="4916247" y="376174"/>
              <a:ext cx="1079669" cy="274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9017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s-ES" sz="1400" b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Demanda</a:t>
              </a:r>
              <a:endParaRPr lang="es-ES" sz="1200">
                <a:solidFill>
                  <a:srgbClr val="00277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50" name="Rectangle 7242"/>
            <p:cNvSpPr/>
            <p:nvPr/>
          </p:nvSpPr>
          <p:spPr>
            <a:xfrm>
              <a:off x="5728539" y="376174"/>
              <a:ext cx="60925" cy="274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9017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s-ES" sz="1400" b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s-ES" sz="1200">
                <a:solidFill>
                  <a:srgbClr val="00277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51" name="Rectangle 7243"/>
            <p:cNvSpPr/>
            <p:nvPr/>
          </p:nvSpPr>
          <p:spPr>
            <a:xfrm>
              <a:off x="5323154" y="620014"/>
              <a:ext cx="60925" cy="274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9017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s-ES" sz="1400" b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s-ES" sz="1200">
                <a:solidFill>
                  <a:srgbClr val="00277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52" name="Rectangle 7244"/>
            <p:cNvSpPr/>
            <p:nvPr/>
          </p:nvSpPr>
          <p:spPr>
            <a:xfrm>
              <a:off x="6435928" y="132334"/>
              <a:ext cx="60925" cy="274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9017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s-ES" sz="1400" b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s-ES" sz="1200">
                <a:solidFill>
                  <a:srgbClr val="00277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53" name="Rectangle 7245"/>
            <p:cNvSpPr/>
            <p:nvPr/>
          </p:nvSpPr>
          <p:spPr>
            <a:xfrm>
              <a:off x="6298768" y="376174"/>
              <a:ext cx="361777" cy="274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9017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s-ES" sz="1400" b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IPK</a:t>
              </a:r>
              <a:endParaRPr lang="es-ES" sz="1200">
                <a:solidFill>
                  <a:srgbClr val="00277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54" name="Rectangle 7246"/>
            <p:cNvSpPr/>
            <p:nvPr/>
          </p:nvSpPr>
          <p:spPr>
            <a:xfrm>
              <a:off x="6571565" y="376174"/>
              <a:ext cx="60925" cy="274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9017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s-ES" sz="1400" b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s-ES" sz="1200">
                <a:solidFill>
                  <a:srgbClr val="00277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55" name="Rectangle 7247"/>
            <p:cNvSpPr/>
            <p:nvPr/>
          </p:nvSpPr>
          <p:spPr>
            <a:xfrm>
              <a:off x="6435928" y="620014"/>
              <a:ext cx="60925" cy="274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9017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s-ES" sz="1400" b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s-ES" sz="1200">
                <a:solidFill>
                  <a:srgbClr val="00277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56" name="Rectangle 7248"/>
            <p:cNvSpPr/>
            <p:nvPr/>
          </p:nvSpPr>
          <p:spPr>
            <a:xfrm>
              <a:off x="326873" y="1209850"/>
              <a:ext cx="486667" cy="2644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9017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s-ES" sz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Roja</a:t>
              </a:r>
              <a:endParaRPr lang="es-ES" sz="1200">
                <a:solidFill>
                  <a:srgbClr val="00277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57" name="Rectangle 7249"/>
            <p:cNvSpPr/>
            <p:nvPr/>
          </p:nvSpPr>
          <p:spPr>
            <a:xfrm>
              <a:off x="692607" y="1209850"/>
              <a:ext cx="65888" cy="2644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9017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s-ES" sz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s-ES" sz="1200">
                <a:solidFill>
                  <a:srgbClr val="00277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58" name="Rectangle 7250"/>
            <p:cNvSpPr/>
            <p:nvPr/>
          </p:nvSpPr>
          <p:spPr>
            <a:xfrm>
              <a:off x="1260805" y="1209850"/>
              <a:ext cx="1106026" cy="2644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9017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s-ES" sz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Curridabat</a:t>
              </a:r>
              <a:endParaRPr lang="es-ES" sz="1200">
                <a:solidFill>
                  <a:srgbClr val="00277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59" name="Rectangle 7251"/>
            <p:cNvSpPr/>
            <p:nvPr/>
          </p:nvSpPr>
          <p:spPr>
            <a:xfrm>
              <a:off x="2092909" y="1209850"/>
              <a:ext cx="65888" cy="2644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9017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s-ES" sz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s-ES" sz="1200">
                <a:solidFill>
                  <a:srgbClr val="00277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60" name="Rectangle 7252"/>
            <p:cNvSpPr/>
            <p:nvPr/>
          </p:nvSpPr>
          <p:spPr>
            <a:xfrm>
              <a:off x="2758897" y="1209850"/>
              <a:ext cx="632277" cy="2644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9017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s-ES" sz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Uruca</a:t>
              </a:r>
              <a:endParaRPr lang="es-ES" sz="1200">
                <a:solidFill>
                  <a:srgbClr val="00277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61" name="Rectangle 7253"/>
            <p:cNvSpPr/>
            <p:nvPr/>
          </p:nvSpPr>
          <p:spPr>
            <a:xfrm>
              <a:off x="3234385" y="1209850"/>
              <a:ext cx="65888" cy="2644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9017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s-ES" sz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s-ES" sz="1200">
                <a:solidFill>
                  <a:srgbClr val="00277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62" name="Rectangle 7254"/>
            <p:cNvSpPr/>
            <p:nvPr/>
          </p:nvSpPr>
          <p:spPr>
            <a:xfrm>
              <a:off x="3986352" y="1209850"/>
              <a:ext cx="593823" cy="2644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9017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s-ES" sz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10.80</a:t>
              </a:r>
              <a:endParaRPr lang="es-ES" sz="1200">
                <a:solidFill>
                  <a:srgbClr val="00277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63" name="Rectangle 7255"/>
            <p:cNvSpPr/>
            <p:nvPr/>
          </p:nvSpPr>
          <p:spPr>
            <a:xfrm>
              <a:off x="4432885" y="1209850"/>
              <a:ext cx="65888" cy="2644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9017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s-ES" sz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s-ES" sz="1200">
                <a:solidFill>
                  <a:srgbClr val="00277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64" name="Rectangle 7256"/>
            <p:cNvSpPr/>
            <p:nvPr/>
          </p:nvSpPr>
          <p:spPr>
            <a:xfrm>
              <a:off x="6262192" y="1209850"/>
              <a:ext cx="461967" cy="2644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9017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s-ES" sz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28.0</a:t>
              </a:r>
              <a:endParaRPr lang="es-ES" sz="1200">
                <a:solidFill>
                  <a:srgbClr val="00277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65" name="Rectangle 7257"/>
            <p:cNvSpPr/>
            <p:nvPr/>
          </p:nvSpPr>
          <p:spPr>
            <a:xfrm>
              <a:off x="6609665" y="1209850"/>
              <a:ext cx="65888" cy="2644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9017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s-ES" sz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s-ES" sz="1200">
                <a:solidFill>
                  <a:srgbClr val="00277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66" name="Rectangle 7258"/>
            <p:cNvSpPr/>
            <p:nvPr/>
          </p:nvSpPr>
          <p:spPr>
            <a:xfrm>
              <a:off x="336017" y="1987471"/>
              <a:ext cx="461968" cy="2644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9017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s-ES" sz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Azul</a:t>
              </a:r>
              <a:endParaRPr lang="es-ES" sz="1200">
                <a:solidFill>
                  <a:srgbClr val="00277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67" name="Rectangle 7259"/>
            <p:cNvSpPr/>
            <p:nvPr/>
          </p:nvSpPr>
          <p:spPr>
            <a:xfrm>
              <a:off x="683463" y="1987471"/>
              <a:ext cx="65888" cy="2644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9017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s-ES" sz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s-ES" sz="1200">
                <a:solidFill>
                  <a:srgbClr val="00277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68" name="Rectangle 7260"/>
            <p:cNvSpPr/>
            <p:nvPr/>
          </p:nvSpPr>
          <p:spPr>
            <a:xfrm>
              <a:off x="1240993" y="1987471"/>
              <a:ext cx="1159751" cy="2644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9017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s-ES" sz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Guadalupe</a:t>
              </a:r>
              <a:endParaRPr lang="es-ES" sz="1200">
                <a:solidFill>
                  <a:srgbClr val="00277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69" name="Rectangle 7261"/>
            <p:cNvSpPr/>
            <p:nvPr/>
          </p:nvSpPr>
          <p:spPr>
            <a:xfrm>
              <a:off x="2112721" y="1987471"/>
              <a:ext cx="65888" cy="2644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9017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s-ES" sz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s-ES" sz="1200">
                <a:solidFill>
                  <a:srgbClr val="00277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70" name="Rectangle 7262"/>
            <p:cNvSpPr/>
            <p:nvPr/>
          </p:nvSpPr>
          <p:spPr>
            <a:xfrm>
              <a:off x="2633929" y="1987471"/>
              <a:ext cx="962591" cy="2644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9017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s-ES" sz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Alajuelita</a:t>
              </a:r>
              <a:endParaRPr lang="es-ES" sz="1200">
                <a:solidFill>
                  <a:srgbClr val="00277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71" name="Rectangle 7263"/>
            <p:cNvSpPr/>
            <p:nvPr/>
          </p:nvSpPr>
          <p:spPr>
            <a:xfrm>
              <a:off x="3357829" y="1987471"/>
              <a:ext cx="65888" cy="2644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9017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s-ES" sz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s-ES" sz="1200">
                <a:solidFill>
                  <a:srgbClr val="00277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72" name="Rectangle 7264"/>
            <p:cNvSpPr/>
            <p:nvPr/>
          </p:nvSpPr>
          <p:spPr>
            <a:xfrm>
              <a:off x="3986352" y="1987471"/>
              <a:ext cx="593823" cy="2644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9017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s-ES" sz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10.33</a:t>
              </a:r>
              <a:endParaRPr lang="es-ES" sz="1200">
                <a:solidFill>
                  <a:srgbClr val="00277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73" name="Rectangle 7265"/>
            <p:cNvSpPr/>
            <p:nvPr/>
          </p:nvSpPr>
          <p:spPr>
            <a:xfrm>
              <a:off x="4432885" y="1987471"/>
              <a:ext cx="65888" cy="2644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9017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s-ES" sz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s-ES" sz="1200">
                <a:solidFill>
                  <a:srgbClr val="00277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74" name="Rectangle 7266"/>
            <p:cNvSpPr/>
            <p:nvPr/>
          </p:nvSpPr>
          <p:spPr>
            <a:xfrm>
              <a:off x="6262192" y="1987471"/>
              <a:ext cx="461967" cy="2644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9017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s-ES" sz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20.1</a:t>
              </a:r>
              <a:endParaRPr lang="es-ES" sz="1200">
                <a:solidFill>
                  <a:srgbClr val="00277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75" name="Rectangle 7267"/>
            <p:cNvSpPr/>
            <p:nvPr/>
          </p:nvSpPr>
          <p:spPr>
            <a:xfrm>
              <a:off x="6609665" y="1987471"/>
              <a:ext cx="65888" cy="2644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9017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s-ES" sz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s-ES" sz="1200">
                <a:solidFill>
                  <a:srgbClr val="00277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76" name="Rectangle 7268"/>
            <p:cNvSpPr/>
            <p:nvPr/>
          </p:nvSpPr>
          <p:spPr>
            <a:xfrm>
              <a:off x="188189" y="2764965"/>
              <a:ext cx="855435" cy="2644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9017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s-ES" sz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Amarilla</a:t>
              </a:r>
              <a:endParaRPr lang="es-ES" sz="1200">
                <a:solidFill>
                  <a:srgbClr val="00277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77" name="Rectangle 7269"/>
            <p:cNvSpPr/>
            <p:nvPr/>
          </p:nvSpPr>
          <p:spPr>
            <a:xfrm>
              <a:off x="831291" y="2764965"/>
              <a:ext cx="65888" cy="2644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9017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s-ES" sz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s-ES" sz="1200">
                <a:solidFill>
                  <a:srgbClr val="00277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78" name="Rectangle 7270"/>
            <p:cNvSpPr/>
            <p:nvPr/>
          </p:nvSpPr>
          <p:spPr>
            <a:xfrm>
              <a:off x="1073353" y="2764965"/>
              <a:ext cx="1670917" cy="2644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9017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s-ES" sz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Desamparados </a:t>
              </a:r>
              <a:endParaRPr lang="es-ES" sz="1200">
                <a:solidFill>
                  <a:srgbClr val="00277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79" name="Rectangle 7271"/>
            <p:cNvSpPr/>
            <p:nvPr/>
          </p:nvSpPr>
          <p:spPr>
            <a:xfrm>
              <a:off x="2323033" y="2764965"/>
              <a:ext cx="65888" cy="2644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9017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s-ES" sz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s-ES" sz="1200">
                <a:solidFill>
                  <a:srgbClr val="00277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80" name="Rectangle 7272"/>
            <p:cNvSpPr/>
            <p:nvPr/>
          </p:nvSpPr>
          <p:spPr>
            <a:xfrm>
              <a:off x="2781757" y="2764965"/>
              <a:ext cx="570819" cy="2644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9017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s-ES" sz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Tibás</a:t>
              </a:r>
              <a:endParaRPr lang="es-ES" sz="1200">
                <a:solidFill>
                  <a:srgbClr val="00277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81" name="Rectangle 7273"/>
            <p:cNvSpPr/>
            <p:nvPr/>
          </p:nvSpPr>
          <p:spPr>
            <a:xfrm>
              <a:off x="3211525" y="2764965"/>
              <a:ext cx="65888" cy="2644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9017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s-ES" sz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s-ES" sz="1200">
                <a:solidFill>
                  <a:srgbClr val="00277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82" name="Rectangle 7274"/>
            <p:cNvSpPr/>
            <p:nvPr/>
          </p:nvSpPr>
          <p:spPr>
            <a:xfrm>
              <a:off x="4036644" y="2764965"/>
              <a:ext cx="462205" cy="2644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9017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s-ES" sz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8.20</a:t>
              </a:r>
              <a:endParaRPr lang="es-ES" sz="1200">
                <a:solidFill>
                  <a:srgbClr val="00277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83" name="Rectangle 7275"/>
            <p:cNvSpPr/>
            <p:nvPr/>
          </p:nvSpPr>
          <p:spPr>
            <a:xfrm>
              <a:off x="4384116" y="2764965"/>
              <a:ext cx="65888" cy="2644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9017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s-ES" sz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s-ES" sz="1200">
                <a:solidFill>
                  <a:srgbClr val="00277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84" name="Rectangle 7276"/>
            <p:cNvSpPr/>
            <p:nvPr/>
          </p:nvSpPr>
          <p:spPr>
            <a:xfrm>
              <a:off x="6262192" y="2764965"/>
              <a:ext cx="461967" cy="2644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9017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s-ES" sz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20.7</a:t>
              </a:r>
              <a:endParaRPr lang="es-ES" sz="1200">
                <a:solidFill>
                  <a:srgbClr val="00277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85" name="Rectangle 7277"/>
            <p:cNvSpPr/>
            <p:nvPr/>
          </p:nvSpPr>
          <p:spPr>
            <a:xfrm>
              <a:off x="6609665" y="2764965"/>
              <a:ext cx="65888" cy="2644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9017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s-ES" sz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s-ES" sz="1200">
                <a:solidFill>
                  <a:srgbClr val="00277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87" name="Rectangle 7279"/>
            <p:cNvSpPr/>
            <p:nvPr/>
          </p:nvSpPr>
          <p:spPr>
            <a:xfrm>
              <a:off x="3631261" y="3351784"/>
              <a:ext cx="40311" cy="181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9017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s-ES" sz="10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s-ES" sz="1200">
                <a:solidFill>
                  <a:srgbClr val="00277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88" name="Rectangle 7280"/>
            <p:cNvSpPr/>
            <p:nvPr/>
          </p:nvSpPr>
          <p:spPr>
            <a:xfrm>
              <a:off x="4856175" y="998617"/>
              <a:ext cx="790581" cy="2440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9017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s-ES" sz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246.480</a:t>
              </a:r>
              <a:endParaRPr lang="es-ES" sz="1200">
                <a:solidFill>
                  <a:srgbClr val="00277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89" name="Rectangle 7281"/>
            <p:cNvSpPr/>
            <p:nvPr/>
          </p:nvSpPr>
          <p:spPr>
            <a:xfrm>
              <a:off x="5450916" y="998617"/>
              <a:ext cx="60820" cy="2440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9017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s-ES" sz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s-ES" sz="1200">
                <a:solidFill>
                  <a:srgbClr val="00277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90" name="Shape 7282"/>
            <p:cNvSpPr/>
            <p:nvPr/>
          </p:nvSpPr>
          <p:spPr>
            <a:xfrm>
              <a:off x="4758893" y="870458"/>
              <a:ext cx="1152144" cy="792099"/>
            </a:xfrm>
            <a:custGeom>
              <a:avLst/>
              <a:gdLst/>
              <a:ahLst/>
              <a:cxnLst/>
              <a:rect l="0" t="0" r="0" b="0"/>
              <a:pathLst>
                <a:path w="1152144" h="792099">
                  <a:moveTo>
                    <a:pt x="0" y="792099"/>
                  </a:moveTo>
                  <a:lnTo>
                    <a:pt x="1152144" y="0"/>
                  </a:lnTo>
                </a:path>
              </a:pathLst>
            </a:custGeom>
            <a:ln w="9525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 sz="1600"/>
            </a:p>
          </p:txBody>
        </p:sp>
        <p:sp>
          <p:nvSpPr>
            <p:cNvPr id="91" name="Rectangle 7283"/>
            <p:cNvSpPr/>
            <p:nvPr/>
          </p:nvSpPr>
          <p:spPr>
            <a:xfrm>
              <a:off x="5216474" y="1430522"/>
              <a:ext cx="790694" cy="24453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9017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s-ES" sz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253.851</a:t>
              </a:r>
              <a:endParaRPr lang="es-ES" sz="1200">
                <a:solidFill>
                  <a:srgbClr val="00277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92" name="Rectangle 7284"/>
            <p:cNvSpPr/>
            <p:nvPr/>
          </p:nvSpPr>
          <p:spPr>
            <a:xfrm>
              <a:off x="5810835" y="1430522"/>
              <a:ext cx="60932" cy="24453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9017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s-ES" sz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s-ES" sz="1200">
                <a:solidFill>
                  <a:srgbClr val="00277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93" name="Rectangle 7285"/>
            <p:cNvSpPr/>
            <p:nvPr/>
          </p:nvSpPr>
          <p:spPr>
            <a:xfrm>
              <a:off x="4856175" y="1795034"/>
              <a:ext cx="790581" cy="2440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9017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s-ES" sz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181.690</a:t>
              </a:r>
              <a:endParaRPr lang="es-ES" sz="1200">
                <a:solidFill>
                  <a:srgbClr val="00277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94" name="Rectangle 7286"/>
            <p:cNvSpPr/>
            <p:nvPr/>
          </p:nvSpPr>
          <p:spPr>
            <a:xfrm>
              <a:off x="5450916" y="1795034"/>
              <a:ext cx="60820" cy="2440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9017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s-ES" sz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s-ES" sz="1200">
                <a:solidFill>
                  <a:srgbClr val="00277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95" name="Rectangle 7287"/>
            <p:cNvSpPr/>
            <p:nvPr/>
          </p:nvSpPr>
          <p:spPr>
            <a:xfrm>
              <a:off x="5195392" y="2222896"/>
              <a:ext cx="790581" cy="2440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9017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s-ES" sz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141.537</a:t>
              </a:r>
              <a:endParaRPr lang="es-ES" sz="1200">
                <a:solidFill>
                  <a:srgbClr val="00277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96" name="Rectangle 7288"/>
            <p:cNvSpPr/>
            <p:nvPr/>
          </p:nvSpPr>
          <p:spPr>
            <a:xfrm>
              <a:off x="5790134" y="2222896"/>
              <a:ext cx="60820" cy="2440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9017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s-ES" sz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s-ES" sz="1200">
                <a:solidFill>
                  <a:srgbClr val="00277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97" name="Shape 7289"/>
            <p:cNvSpPr/>
            <p:nvPr/>
          </p:nvSpPr>
          <p:spPr>
            <a:xfrm>
              <a:off x="4758893" y="1662557"/>
              <a:ext cx="1152144" cy="792099"/>
            </a:xfrm>
            <a:custGeom>
              <a:avLst/>
              <a:gdLst/>
              <a:ahLst/>
              <a:cxnLst/>
              <a:rect l="0" t="0" r="0" b="0"/>
              <a:pathLst>
                <a:path w="1152144" h="792099">
                  <a:moveTo>
                    <a:pt x="0" y="792099"/>
                  </a:moveTo>
                  <a:lnTo>
                    <a:pt x="1152144" y="0"/>
                  </a:lnTo>
                </a:path>
              </a:pathLst>
            </a:custGeom>
            <a:ln w="9525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 sz="1600"/>
            </a:p>
          </p:txBody>
        </p:sp>
        <p:sp>
          <p:nvSpPr>
            <p:cNvPr id="98" name="Shape 7290"/>
            <p:cNvSpPr/>
            <p:nvPr/>
          </p:nvSpPr>
          <p:spPr>
            <a:xfrm>
              <a:off x="4758893" y="2454656"/>
              <a:ext cx="1152144" cy="792099"/>
            </a:xfrm>
            <a:custGeom>
              <a:avLst/>
              <a:gdLst/>
              <a:ahLst/>
              <a:cxnLst/>
              <a:rect l="0" t="0" r="0" b="0"/>
              <a:pathLst>
                <a:path w="1152144" h="792099">
                  <a:moveTo>
                    <a:pt x="0" y="792099"/>
                  </a:moveTo>
                  <a:lnTo>
                    <a:pt x="1152144" y="0"/>
                  </a:lnTo>
                </a:path>
              </a:pathLst>
            </a:custGeom>
            <a:ln w="9525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 sz="1600"/>
            </a:p>
          </p:txBody>
        </p:sp>
        <p:sp>
          <p:nvSpPr>
            <p:cNvPr id="99" name="Rectangle 7291"/>
            <p:cNvSpPr/>
            <p:nvPr/>
          </p:nvSpPr>
          <p:spPr>
            <a:xfrm>
              <a:off x="4863541" y="2515250"/>
              <a:ext cx="774528" cy="2440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9017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s-ES" sz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234.115</a:t>
              </a:r>
              <a:endParaRPr lang="es-ES" sz="1200">
                <a:solidFill>
                  <a:srgbClr val="00277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00" name="Rectangle 7292"/>
            <p:cNvSpPr/>
            <p:nvPr/>
          </p:nvSpPr>
          <p:spPr>
            <a:xfrm>
              <a:off x="5445710" y="2515250"/>
              <a:ext cx="60820" cy="2440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9017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s-ES" sz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s-ES" sz="1200">
                <a:solidFill>
                  <a:srgbClr val="00277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01" name="Rectangle 7293"/>
            <p:cNvSpPr/>
            <p:nvPr/>
          </p:nvSpPr>
          <p:spPr>
            <a:xfrm>
              <a:off x="5195392" y="2943241"/>
              <a:ext cx="790581" cy="2440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9017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s-ES" sz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160.787</a:t>
              </a:r>
              <a:endParaRPr lang="es-ES" sz="1200">
                <a:solidFill>
                  <a:srgbClr val="00277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02" name="Rectangle 7294"/>
            <p:cNvSpPr/>
            <p:nvPr/>
          </p:nvSpPr>
          <p:spPr>
            <a:xfrm>
              <a:off x="5790134" y="2943241"/>
              <a:ext cx="60820" cy="2440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9017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s-ES" sz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s-ES" sz="1200">
                <a:solidFill>
                  <a:srgbClr val="00277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103" name="Rectángulo 102"/>
          <p:cNvSpPr/>
          <p:nvPr/>
        </p:nvSpPr>
        <p:spPr>
          <a:xfrm>
            <a:off x="995002" y="5168779"/>
            <a:ext cx="7601728" cy="770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marR="321945" indent="-6350" algn="ctr">
              <a:lnSpc>
                <a:spcPct val="105000"/>
              </a:lnSpc>
              <a:spcAft>
                <a:spcPts val="10"/>
              </a:spcAft>
            </a:pPr>
            <a:r>
              <a:rPr lang="es-ES" sz="1400" dirty="0">
                <a:ea typeface="Arial" panose="020B0604020202020204" pitchFamily="34" charset="0"/>
              </a:rPr>
              <a:t>La línea de Pavas se suprime: con el fin de potencializar la nueva oferta  multimodal +  reducción de costos de inversión + oportunidad a nuevos polos de crecimiento +  fortalecimiento de corredores en otros sentidos. </a:t>
            </a:r>
          </a:p>
        </p:txBody>
      </p:sp>
    </p:spTree>
    <p:extLst>
      <p:ext uri="{BB962C8B-B14F-4D97-AF65-F5344CB8AC3E}">
        <p14:creationId xmlns:p14="http://schemas.microsoft.com/office/powerpoint/2010/main" val="25648420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7513"/>
          <p:cNvGrpSpPr/>
          <p:nvPr/>
        </p:nvGrpSpPr>
        <p:grpSpPr>
          <a:xfrm>
            <a:off x="825862" y="952393"/>
            <a:ext cx="7376160" cy="4026740"/>
            <a:chOff x="0" y="0"/>
            <a:chExt cx="7376376" cy="3237484"/>
          </a:xfrm>
        </p:grpSpPr>
        <p:pic>
          <p:nvPicPr>
            <p:cNvPr id="3" name="Picture 6110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207480" y="34036"/>
              <a:ext cx="7168896" cy="3203448"/>
            </a:xfrm>
            <a:prstGeom prst="rect">
              <a:avLst/>
            </a:prstGeom>
          </p:spPr>
        </p:pic>
        <p:sp>
          <p:nvSpPr>
            <p:cNvPr id="4" name="Rectangle 6116"/>
            <p:cNvSpPr/>
            <p:nvPr/>
          </p:nvSpPr>
          <p:spPr>
            <a:xfrm>
              <a:off x="0" y="0"/>
              <a:ext cx="84471" cy="3390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9017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s-ES" sz="1800" b="1">
                  <a:solidFill>
                    <a:srgbClr val="92D4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s-ES" sz="1400">
                <a:solidFill>
                  <a:srgbClr val="00277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5" name="Rectangle 6117"/>
            <p:cNvSpPr/>
            <p:nvPr/>
          </p:nvSpPr>
          <p:spPr>
            <a:xfrm>
              <a:off x="62484" y="0"/>
              <a:ext cx="5968008" cy="3390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9017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s-ES" sz="2400" b="1" dirty="0">
                  <a:solidFill>
                    <a:schemeClr val="accent2">
                      <a:lumMod val="75000"/>
                    </a:schemeClr>
                  </a:solidFill>
                </a:rPr>
                <a:t>Detalle Arquitectónico de Estación Típica</a:t>
              </a:r>
            </a:p>
          </p:txBody>
        </p:sp>
        <p:sp>
          <p:nvSpPr>
            <p:cNvPr id="6" name="Rectangle 6118"/>
            <p:cNvSpPr/>
            <p:nvPr/>
          </p:nvSpPr>
          <p:spPr>
            <a:xfrm>
              <a:off x="4551553" y="0"/>
              <a:ext cx="84472" cy="3390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9017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s-ES" sz="1800" b="1">
                  <a:solidFill>
                    <a:srgbClr val="92D4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s-ES" sz="1400">
                <a:solidFill>
                  <a:srgbClr val="00277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56454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136"/>
          <p:cNvPicPr/>
          <p:nvPr/>
        </p:nvPicPr>
        <p:blipFill>
          <a:blip r:embed="rId2"/>
          <a:stretch>
            <a:fillRect/>
          </a:stretch>
        </p:blipFill>
        <p:spPr>
          <a:xfrm>
            <a:off x="870857" y="725714"/>
            <a:ext cx="7443651" cy="509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9260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523" y="508527"/>
            <a:ext cx="7373437" cy="524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0561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79512" y="332656"/>
            <a:ext cx="3196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R" sz="2800" b="1" dirty="0">
                <a:solidFill>
                  <a:schemeClr val="accent5">
                    <a:lumMod val="75000"/>
                  </a:schemeClr>
                </a:solidFill>
              </a:rPr>
              <a:t>Conclusiones finales</a:t>
            </a:r>
            <a:endParaRPr lang="es-E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83568" y="1268760"/>
            <a:ext cx="77048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r>
              <a:rPr lang="es-ES" dirty="0"/>
              <a:t>Para el escenario 2025, con el proceso de </a:t>
            </a:r>
            <a:r>
              <a:rPr lang="es-ES" dirty="0" err="1"/>
              <a:t>troncalización</a:t>
            </a:r>
            <a:r>
              <a:rPr lang="es-ES" dirty="0"/>
              <a:t> proyectado, da un mayor potencial de trasbordos de los usuarios, lo que se traduce en una demanda suficientemente “robusta”.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r>
              <a:rPr lang="es-ES" dirty="0"/>
              <a:t>Es imperativo tener en operación un sistema integral de transporte en el AMSJ, enfocándose en la puesta en marcha de </a:t>
            </a:r>
            <a:r>
              <a:rPr lang="es-ES" b="1" dirty="0"/>
              <a:t>tres proyectos claves</a:t>
            </a:r>
            <a:r>
              <a:rPr lang="es-ES" dirty="0"/>
              <a:t>: </a:t>
            </a:r>
          </a:p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endParaRPr lang="es-ES" dirty="0"/>
          </a:p>
          <a:p>
            <a:pPr marL="800100" lvl="1" indent="-342900" algn="just" fontAlgn="base">
              <a:buFont typeface="+mj-lt"/>
              <a:buAutoNum type="arabicPeriod"/>
            </a:pPr>
            <a:r>
              <a:rPr lang="es-ES" b="1" dirty="0"/>
              <a:t>Sectorización</a:t>
            </a:r>
            <a:r>
              <a:rPr lang="es-ES" dirty="0"/>
              <a:t> de líneas de autobuses</a:t>
            </a:r>
          </a:p>
          <a:p>
            <a:pPr marL="800100" lvl="1" indent="-342900" algn="just" fontAlgn="base">
              <a:buFont typeface="+mj-lt"/>
              <a:buAutoNum type="arabicPeriod"/>
            </a:pPr>
            <a:r>
              <a:rPr lang="es-ES" dirty="0"/>
              <a:t>Red de líneas, conectadas a trasbordos con el </a:t>
            </a:r>
            <a:r>
              <a:rPr lang="es-ES" b="1" dirty="0"/>
              <a:t>tren interurbano </a:t>
            </a:r>
            <a:r>
              <a:rPr lang="es-ES" dirty="0"/>
              <a:t>de INCOFER </a:t>
            </a:r>
          </a:p>
          <a:p>
            <a:pPr marL="800100" lvl="1" indent="-342900" algn="just" fontAlgn="base">
              <a:buFont typeface="+mj-lt"/>
              <a:buAutoNum type="arabicPeriod"/>
            </a:pPr>
            <a:r>
              <a:rPr lang="es-ES" b="1" dirty="0"/>
              <a:t>Rutas diametrales </a:t>
            </a:r>
            <a:r>
              <a:rPr lang="es-ES" dirty="0"/>
              <a:t>- como rutas alimentadoras- que conecten los diversos sectores de las líneas de metro, para con ello tener una operación bancable. </a:t>
            </a:r>
          </a:p>
        </p:txBody>
      </p:sp>
    </p:spTree>
    <p:extLst>
      <p:ext uri="{BB962C8B-B14F-4D97-AF65-F5344CB8AC3E}">
        <p14:creationId xmlns:p14="http://schemas.microsoft.com/office/powerpoint/2010/main" val="9054204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683568" y="1268760"/>
            <a:ext cx="77048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r>
              <a:rPr lang="es-ES" dirty="0"/>
              <a:t>A nivel constructivo no identificó </a:t>
            </a:r>
            <a:r>
              <a:rPr lang="es-ES" b="1" dirty="0"/>
              <a:t>ninguna imposibilidad técnica</a:t>
            </a:r>
            <a:r>
              <a:rPr lang="es-ES" dirty="0"/>
              <a:t>, por lo tanto de su mayor debilidad yace en el tema de costos y reubicación de redes. </a:t>
            </a:r>
          </a:p>
          <a:p>
            <a:pPr algn="just"/>
            <a:r>
              <a:rPr lang="es-ES" dirty="0"/>
              <a:t> </a:t>
            </a:r>
          </a:p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r>
              <a:rPr lang="es-ES" dirty="0"/>
              <a:t>La conectividad a través de la cuenca de ríos eleva los costos drásticamente,   debido a la complejidad constructiva que requerirá (2 puentes por sentido para cada una de las líneas propuestas). </a:t>
            </a:r>
          </a:p>
          <a:p>
            <a:pPr algn="just"/>
            <a:r>
              <a:rPr lang="es-ES" dirty="0"/>
              <a:t> </a:t>
            </a:r>
          </a:p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r>
              <a:rPr lang="es-ES" dirty="0"/>
              <a:t>Los corredores principales de transporte público y líneas </a:t>
            </a:r>
            <a:r>
              <a:rPr lang="es-ES" dirty="0" err="1"/>
              <a:t>intercantonales</a:t>
            </a:r>
            <a:r>
              <a:rPr lang="es-ES" dirty="0"/>
              <a:t>, presentan una frecuencia muy baja, la cual no genera la suficientemente demanda en los polos de intercambio – a nivel </a:t>
            </a:r>
            <a:r>
              <a:rPr lang="es-ES" dirty="0" err="1"/>
              <a:t>intercantonal</a:t>
            </a:r>
            <a:r>
              <a:rPr lang="es-ES" dirty="0"/>
              <a:t>.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79512" y="332656"/>
            <a:ext cx="3196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R" sz="2800" b="1" dirty="0">
                <a:solidFill>
                  <a:schemeClr val="accent5">
                    <a:lumMod val="75000"/>
                  </a:schemeClr>
                </a:solidFill>
              </a:rPr>
              <a:t>Conclusiones finales</a:t>
            </a:r>
            <a:endParaRPr lang="es-E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8996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683568" y="1268760"/>
            <a:ext cx="77048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s-ES" dirty="0"/>
              <a:t>Sin la realización de obras de primer orden a nivel metropolitano es imposible evitar los viajes de “cruce” en las zonas centrales.  Esas obras son:</a:t>
            </a:r>
          </a:p>
          <a:p>
            <a:pPr marL="742950" lvl="1" indent="-285750" algn="just" fontAlgn="base">
              <a:buFont typeface="Arial" panose="020B0604020202020204" pitchFamily="34" charset="0"/>
              <a:buChar char="•"/>
            </a:pPr>
            <a:endParaRPr lang="es-ES" dirty="0"/>
          </a:p>
          <a:p>
            <a:pPr marL="742950" lvl="1" indent="-285750" algn="just" fontAlgn="base">
              <a:buFont typeface="Arial" panose="020B0604020202020204" pitchFamily="34" charset="0"/>
              <a:buChar char="•"/>
            </a:pPr>
            <a:r>
              <a:rPr lang="es-ES" dirty="0"/>
              <a:t>Circunvalación norte</a:t>
            </a:r>
          </a:p>
          <a:p>
            <a:pPr marL="742950" lvl="1" indent="-285750" algn="just" fontAlgn="base">
              <a:buFont typeface="Arial" panose="020B0604020202020204" pitchFamily="34" charset="0"/>
              <a:buChar char="•"/>
            </a:pPr>
            <a:r>
              <a:rPr lang="es-ES" dirty="0"/>
              <a:t>Acceso autopista Florencio del Castillo-Curridabat </a:t>
            </a:r>
          </a:p>
          <a:p>
            <a:pPr marL="742950" lvl="1" indent="-285750" algn="just" fontAlgn="base">
              <a:buFont typeface="Arial" panose="020B0604020202020204" pitchFamily="34" charset="0"/>
              <a:buChar char="•"/>
            </a:pPr>
            <a:r>
              <a:rPr lang="es-ES" dirty="0"/>
              <a:t>Accesos Sabana Ruta 27, puente Ruta1, puente Sabana sur-Hatillo) </a:t>
            </a:r>
          </a:p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r>
              <a:rPr lang="es-ES" dirty="0"/>
              <a:t>Sin esta liberación de la superficie, no se podrán evacuar el flujo vehicular durante el proceso constructivo. </a:t>
            </a:r>
          </a:p>
          <a:p>
            <a:pPr algn="just"/>
            <a:r>
              <a:rPr lang="es-ES" dirty="0"/>
              <a:t> </a:t>
            </a:r>
          </a:p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r>
              <a:rPr lang="es-ES" dirty="0"/>
              <a:t>Sin un sistema tarifario electrónico integrado (autobús, tren, metro) la modalidad del cobro será deficitaria. 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79512" y="332656"/>
            <a:ext cx="3196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R" sz="2800" b="1" dirty="0">
                <a:solidFill>
                  <a:schemeClr val="accent5">
                    <a:lumMod val="75000"/>
                  </a:schemeClr>
                </a:solidFill>
              </a:rPr>
              <a:t>Conclusiones finales</a:t>
            </a:r>
            <a:endParaRPr lang="es-E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2419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683568" y="1268760"/>
            <a:ext cx="77048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r>
              <a:rPr lang="es-ES" dirty="0"/>
              <a:t>No existe disponibilidad de terrenos en las cercanías de los nodos para establecer polos inmobiliarios, por lo que los precios de compra están sujetos a una variabilidad que debe gestionarse con especial cuidado.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Se requieren reformas a los planes reguladores y su zonificación en las áreas de influencia a los corredores del metro. </a:t>
            </a:r>
          </a:p>
          <a:p>
            <a:pPr algn="just"/>
            <a:r>
              <a:rPr lang="es-ES" dirty="0"/>
              <a:t> </a:t>
            </a:r>
          </a:p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r>
              <a:rPr lang="es-ES" dirty="0"/>
              <a:t>Será necesario el </a:t>
            </a:r>
            <a:r>
              <a:rPr lang="es-ES" b="1" dirty="0"/>
              <a:t>subsidio estatal para la operación del sistema</a:t>
            </a:r>
            <a:r>
              <a:rPr lang="es-ES" dirty="0"/>
              <a:t>, pues la demanda no cubre dichos costos (Operación y Mantenimiento), ni siquiera en el escenario más optimista.  El manejo de la demanda más robusta posible, disminuirá el subsidio estatal definido.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79512" y="332656"/>
            <a:ext cx="3196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R" sz="2800" b="1" dirty="0">
                <a:solidFill>
                  <a:schemeClr val="accent5">
                    <a:lumMod val="75000"/>
                  </a:schemeClr>
                </a:solidFill>
              </a:rPr>
              <a:t>Conclusiones finales</a:t>
            </a:r>
            <a:endParaRPr lang="es-E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2551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31167" y="977813"/>
            <a:ext cx="77048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/>
              <a:t>Es necesario generar líneas de acción para readecuar el sistema de transporte público y conformar así un escenario base apto para la implementación de un sistema masivo como metro. </a:t>
            </a:r>
          </a:p>
          <a:p>
            <a:pPr algn="just"/>
            <a:endParaRPr lang="es-ES" b="1" dirty="0"/>
          </a:p>
          <a:p>
            <a:pPr algn="just"/>
            <a:r>
              <a:rPr lang="es-ES" b="1" dirty="0"/>
              <a:t>Iniciativas claves: </a:t>
            </a:r>
            <a:endParaRPr lang="es-ES" dirty="0"/>
          </a:p>
          <a:p>
            <a:pPr algn="just"/>
            <a:endParaRPr lang="es-ES" dirty="0"/>
          </a:p>
          <a:p>
            <a:pPr marL="342900" indent="-342900" algn="just" fontAlgn="base">
              <a:buFont typeface="+mj-lt"/>
              <a:buAutoNum type="arabicPeriod"/>
            </a:pPr>
            <a:r>
              <a:rPr lang="es-ES" dirty="0"/>
              <a:t>Impulsar el plan de sectorización (esquema multimodal) y de incorporación a los planes de ordenamiento municipal, basado en el concepto “desarrollo orientado en transporte”</a:t>
            </a:r>
          </a:p>
          <a:p>
            <a:pPr marL="342900" lvl="0" indent="-342900" algn="just" fontAlgn="base">
              <a:buFont typeface="+mj-lt"/>
              <a:buAutoNum type="arabicPeriod"/>
            </a:pPr>
            <a:endParaRPr lang="es-ES" dirty="0"/>
          </a:p>
          <a:p>
            <a:pPr marL="342900" indent="-342900" algn="just" fontAlgn="base">
              <a:buFont typeface="+mj-lt"/>
              <a:buAutoNum type="arabicPeriod"/>
            </a:pPr>
            <a:r>
              <a:rPr lang="es-ES" dirty="0"/>
              <a:t>Acelerar la definición del proyecto de modernización del tren metropolitano, integrado a nodos de intercambio en los cantones de influencia. </a:t>
            </a:r>
          </a:p>
          <a:p>
            <a:pPr marL="342900" indent="-342900" algn="just" fontAlgn="base">
              <a:buFont typeface="+mj-lt"/>
              <a:buAutoNum type="arabicPeriod"/>
            </a:pPr>
            <a:endParaRPr lang="es-ES" dirty="0"/>
          </a:p>
          <a:p>
            <a:pPr marL="342900" indent="-342900" algn="just" fontAlgn="base">
              <a:buFont typeface="+mj-lt"/>
              <a:buAutoNum type="arabicPeriod"/>
            </a:pPr>
            <a:r>
              <a:rPr lang="es-ES" dirty="0"/>
              <a:t>Impulsar integración tarifaria y plataforma bancaria junto con incentivos de pago para los sistemas de transporte público.</a:t>
            </a:r>
          </a:p>
          <a:p>
            <a:pPr marL="342900" lvl="0" indent="-342900" algn="just" fontAlgn="base">
              <a:buFont typeface="+mj-lt"/>
              <a:buAutoNum type="arabicPeriod"/>
            </a:pP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179512" y="332656"/>
            <a:ext cx="36385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R" sz="2800" b="1" dirty="0">
                <a:solidFill>
                  <a:schemeClr val="accent5">
                    <a:lumMod val="75000"/>
                  </a:schemeClr>
                </a:solidFill>
              </a:rPr>
              <a:t>Recomendaciones CFIA</a:t>
            </a:r>
            <a:endParaRPr lang="es-E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734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83568" y="1268760"/>
            <a:ext cx="77048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b="1" dirty="0"/>
              <a:t>Capítulo I – Antecedentes y Valoración de la propuesta </a:t>
            </a:r>
            <a:endParaRPr lang="es-CR" dirty="0"/>
          </a:p>
          <a:p>
            <a:endParaRPr lang="es-C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R" dirty="0"/>
              <a:t>Contexto Territorial y polos de crecimiento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R" dirty="0"/>
              <a:t>Referencia del sistema de transporte masivo en AMSJ y situación del modelo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Análisis comparativo de propuestas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R" dirty="0"/>
              <a:t>Conceptualización y valorización de la propuesta Metro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CR" dirty="0"/>
          </a:p>
          <a:p>
            <a:r>
              <a:rPr lang="es-CR" b="1" dirty="0"/>
              <a:t>Capítulo II – </a:t>
            </a:r>
            <a:r>
              <a:rPr lang="es-ES" b="1" dirty="0"/>
              <a:t>Análisis </a:t>
            </a:r>
            <a:r>
              <a:rPr lang="es-ES" b="1" dirty="0" err="1"/>
              <a:t>Multi</a:t>
            </a:r>
            <a:r>
              <a:rPr lang="es-ES" b="1" dirty="0"/>
              <a:t>-criterio </a:t>
            </a:r>
            <a:endParaRPr lang="es-C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Generalidades de la demanda de transporte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Impacto territorial y urbano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Uso del suelo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Polos de desarrollo inmobiliario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Análisis constructivo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CR" dirty="0"/>
          </a:p>
        </p:txBody>
      </p:sp>
      <p:sp>
        <p:nvSpPr>
          <p:cNvPr id="3" name="Rectángulo 2"/>
          <p:cNvSpPr/>
          <p:nvPr/>
        </p:nvSpPr>
        <p:spPr>
          <a:xfrm>
            <a:off x="179512" y="332656"/>
            <a:ext cx="3537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R" sz="2800" b="1" dirty="0">
                <a:solidFill>
                  <a:schemeClr val="accent5">
                    <a:lumMod val="75000"/>
                  </a:schemeClr>
                </a:solidFill>
              </a:rPr>
              <a:t>Contenido del Informe</a:t>
            </a:r>
            <a:endParaRPr lang="es-E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5206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45022" y="963960"/>
            <a:ext cx="770485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/>
              <a:t>Es necesario generar líneas de acción para readecuar el sistema de transporte público y conformar así un escenario base apto para la implementación de un sistema masivo como metro. </a:t>
            </a:r>
          </a:p>
          <a:p>
            <a:pPr algn="just"/>
            <a:endParaRPr lang="es-ES" b="1" dirty="0"/>
          </a:p>
          <a:p>
            <a:pPr algn="just"/>
            <a:r>
              <a:rPr lang="es-ES" b="1" dirty="0"/>
              <a:t>Iniciativas claves: </a:t>
            </a:r>
            <a:endParaRPr lang="es-ES" dirty="0"/>
          </a:p>
          <a:p>
            <a:pPr algn="just"/>
            <a:endParaRPr lang="es-ES" dirty="0"/>
          </a:p>
          <a:p>
            <a:pPr marL="342900" indent="-342900" algn="just" fontAlgn="base">
              <a:buFont typeface="+mj-lt"/>
              <a:buAutoNum type="arabicPeriod" startAt="4"/>
            </a:pPr>
            <a:r>
              <a:rPr lang="es-ES" dirty="0"/>
              <a:t>Generar espacios de discusión con todos los sectores sobre el metro, sus oportunidades y acciones de corto, mediano y largo plazo para su implementación. </a:t>
            </a:r>
          </a:p>
          <a:p>
            <a:pPr marL="342900" lvl="0" indent="-342900" algn="just" fontAlgn="base">
              <a:buFont typeface="+mj-lt"/>
              <a:buAutoNum type="arabicPeriod" startAt="4"/>
            </a:pPr>
            <a:endParaRPr lang="es-ES" dirty="0"/>
          </a:p>
          <a:p>
            <a:pPr marL="342900" lvl="0" indent="-342900" algn="just" fontAlgn="base">
              <a:buFont typeface="+mj-lt"/>
              <a:buAutoNum type="arabicPeriod" startAt="4"/>
            </a:pPr>
            <a:r>
              <a:rPr lang="es-ES" dirty="0"/>
              <a:t>Estimular propuestas de diseño entre actores clave (municipalidad, transportistas y desarrolladores) </a:t>
            </a:r>
          </a:p>
          <a:p>
            <a:pPr marL="342900" indent="-342900" algn="just">
              <a:buFont typeface="+mj-lt"/>
              <a:buAutoNum type="arabicPeriod" startAt="4"/>
            </a:pPr>
            <a:endParaRPr lang="es-ES" dirty="0"/>
          </a:p>
          <a:p>
            <a:pPr marL="342900" lvl="0" indent="-342900" algn="just" fontAlgn="base">
              <a:buFont typeface="+mj-lt"/>
              <a:buAutoNum type="arabicPeriod" startAt="4"/>
            </a:pPr>
            <a:r>
              <a:rPr lang="es-ES" dirty="0"/>
              <a:t>Incorporación del proyecto metro al Plan Nacional de Transporte y al Plan Nacional de Desarrollo, a 10 años plazo (2027)</a:t>
            </a:r>
          </a:p>
          <a:p>
            <a:pPr marL="342900" lvl="0" indent="-342900" algn="just" fontAlgn="base">
              <a:buFont typeface="+mj-lt"/>
              <a:buAutoNum type="arabicPeriod" startAt="4"/>
            </a:pPr>
            <a:endParaRPr lang="es-ES" dirty="0"/>
          </a:p>
          <a:p>
            <a:pPr marL="342900" lvl="0" indent="-342900" algn="just" fontAlgn="base">
              <a:buFont typeface="+mj-lt"/>
              <a:buAutoNum type="arabicPeriod" startAt="4"/>
            </a:pPr>
            <a:r>
              <a:rPr lang="es-ES" dirty="0"/>
              <a:t>Ofrecer capacidad técnica del CFIA para el análisis del proyecto en sus diferentes etapas.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79512" y="304946"/>
            <a:ext cx="36385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R" sz="2800" b="1" dirty="0">
                <a:solidFill>
                  <a:schemeClr val="accent5">
                    <a:lumMod val="75000"/>
                  </a:schemeClr>
                </a:solidFill>
              </a:rPr>
              <a:t>Recomendaciones CFIA</a:t>
            </a:r>
            <a:endParaRPr lang="es-E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0470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1 Título"/>
          <p:cNvSpPr txBox="1">
            <a:spLocks/>
          </p:cNvSpPr>
          <p:nvPr/>
        </p:nvSpPr>
        <p:spPr>
          <a:xfrm>
            <a:off x="332509" y="4744793"/>
            <a:ext cx="8524699" cy="10692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CR" sz="2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Análisis de pre factibilidad técnica para la implementación de un sistema de transporte público masivo en San José</a:t>
            </a:r>
          </a:p>
        </p:txBody>
      </p:sp>
      <p:pic>
        <p:nvPicPr>
          <p:cNvPr id="14" name="Picture 18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276183"/>
            <a:ext cx="7334885" cy="4461510"/>
          </a:xfrm>
          <a:prstGeom prst="rect">
            <a:avLst/>
          </a:prstGeom>
        </p:spPr>
      </p:pic>
      <p:pic>
        <p:nvPicPr>
          <p:cNvPr id="15" name="Picture 23"/>
          <p:cNvPicPr/>
          <p:nvPr/>
        </p:nvPicPr>
        <p:blipFill>
          <a:blip r:embed="rId3"/>
          <a:stretch>
            <a:fillRect/>
          </a:stretch>
        </p:blipFill>
        <p:spPr>
          <a:xfrm>
            <a:off x="7098030" y="2720933"/>
            <a:ext cx="1866265" cy="1395730"/>
          </a:xfrm>
          <a:prstGeom prst="rect">
            <a:avLst/>
          </a:prstGeom>
        </p:spPr>
      </p:pic>
      <p:pic>
        <p:nvPicPr>
          <p:cNvPr id="16" name="Picture 31"/>
          <p:cNvPicPr/>
          <p:nvPr/>
        </p:nvPicPr>
        <p:blipFill>
          <a:blip r:embed="rId4"/>
          <a:stretch>
            <a:fillRect/>
          </a:stretch>
        </p:blipFill>
        <p:spPr>
          <a:xfrm>
            <a:off x="7098030" y="1352508"/>
            <a:ext cx="1866265" cy="135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367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83568" y="1268760"/>
            <a:ext cx="77048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b="1" dirty="0"/>
              <a:t>Capítulo II – </a:t>
            </a:r>
            <a:r>
              <a:rPr lang="es-ES" b="1" dirty="0"/>
              <a:t>Análisis </a:t>
            </a:r>
            <a:r>
              <a:rPr lang="es-ES" b="1" dirty="0" err="1"/>
              <a:t>Multi</a:t>
            </a:r>
            <a:r>
              <a:rPr lang="es-ES" b="1" dirty="0"/>
              <a:t>-criterio (Continuación)</a:t>
            </a:r>
            <a:endParaRPr lang="es-C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Análisis financiero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Adaptación de propuesta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R" dirty="0"/>
              <a:t>Proyección de escenarios (4 zonas de demanda)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R" dirty="0"/>
          </a:p>
          <a:p>
            <a:r>
              <a:rPr lang="es-CR" b="1" dirty="0"/>
              <a:t>Capítulo III – Resultados del Análisis </a:t>
            </a:r>
            <a:endParaRPr lang="es-C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Conclusiones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Recomendaciones </a:t>
            </a:r>
          </a:p>
          <a:p>
            <a:endParaRPr lang="es-CR" dirty="0"/>
          </a:p>
        </p:txBody>
      </p:sp>
      <p:sp>
        <p:nvSpPr>
          <p:cNvPr id="3" name="Rectángulo 2"/>
          <p:cNvSpPr/>
          <p:nvPr/>
        </p:nvSpPr>
        <p:spPr>
          <a:xfrm>
            <a:off x="179512" y="332656"/>
            <a:ext cx="3537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R" sz="2800" b="1" dirty="0">
                <a:solidFill>
                  <a:schemeClr val="accent5">
                    <a:lumMod val="75000"/>
                  </a:schemeClr>
                </a:solidFill>
              </a:rPr>
              <a:t>Contenido del Informe</a:t>
            </a:r>
            <a:endParaRPr lang="es-E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807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79512" y="332656"/>
            <a:ext cx="19245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R" sz="2800" b="1" dirty="0">
                <a:solidFill>
                  <a:schemeClr val="accent5">
                    <a:lumMod val="75000"/>
                  </a:schemeClr>
                </a:solidFill>
              </a:rPr>
              <a:t>Diagnóstico</a:t>
            </a:r>
            <a:endParaRPr lang="es-E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83568" y="1268760"/>
            <a:ext cx="77048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r>
              <a:rPr lang="es-ES" dirty="0"/>
              <a:t>Desequilibrios territoriales respecto a la dotación de servicios, oportunidades de trabajo y centros de actividades socio-culturales.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r>
              <a:rPr lang="es-ES" dirty="0"/>
              <a:t>Una excesiva dependencia de los diferentes centros metropolitanos respecto de la ciudad de San José, lo que conlleva problemas de movilidad por saturación y congestión de la red vial en esta área y sus accesos.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r>
              <a:rPr lang="es-ES" dirty="0"/>
              <a:t>El sistema atomizado actual de transporte público no permite organizar los ejes urbanísticos de alta densidad.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R" dirty="0"/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s-ES" dirty="0"/>
              <a:t>Por su parte la baja densidad urbana favorece desplazamientos en automóvil y reduce la importancia del transporte público </a:t>
            </a:r>
          </a:p>
          <a:p>
            <a:pPr lvl="0" fontAlgn="base"/>
            <a:endParaRPr lang="es-ES" dirty="0"/>
          </a:p>
          <a:p>
            <a:pPr algn="ctr" fontAlgn="base"/>
            <a:r>
              <a:rPr lang="es-ES" b="1" dirty="0"/>
              <a:t>Índice de demanda : 80% (1983) -------------  51% (2010) </a:t>
            </a:r>
            <a:endParaRPr lang="es-ES" dirty="0"/>
          </a:p>
          <a:p>
            <a:pPr algn="just"/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210476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79512" y="332656"/>
            <a:ext cx="19245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R" sz="2800" b="1" dirty="0">
                <a:solidFill>
                  <a:schemeClr val="accent5">
                    <a:lumMod val="75000"/>
                  </a:schemeClr>
                </a:solidFill>
              </a:rPr>
              <a:t>Diagnóstico</a:t>
            </a:r>
            <a:endParaRPr lang="es-E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83568" y="1268760"/>
            <a:ext cx="7704856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Los proyectos de sectorización y de interlineas ayudan a hacer más eficiente el sistema, pero su carácter radial concéntrico trastorna el crecimiento metropolitano y ahoga el centro urbano. </a:t>
            </a:r>
          </a:p>
          <a:p>
            <a:pPr algn="just"/>
            <a:endParaRPr lang="es-C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Hay poca claridad entre las estimaciones de viajes interurbanos.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R" dirty="0"/>
              <a:t>En el área central la cantidad de viajes no puede ser satisfecha con buses convencionales, sino con unidades de mayor capacidad y con mayor frecuencia (considerando el envejecimiento de la flota de autobuses cercana a los </a:t>
            </a:r>
            <a:r>
              <a:rPr lang="es-CR" sz="2000" b="1" dirty="0"/>
              <a:t>9 </a:t>
            </a:r>
            <a:r>
              <a:rPr lang="es-CR" dirty="0"/>
              <a:t>años, taxis alcanzando los </a:t>
            </a:r>
            <a:r>
              <a:rPr lang="es-CR" sz="2000" b="1" dirty="0"/>
              <a:t>10</a:t>
            </a:r>
            <a:r>
              <a:rPr lang="es-CR" dirty="0"/>
              <a:t> años, y la flota de vehículos particulares hasta </a:t>
            </a:r>
            <a:r>
              <a:rPr lang="es-CR" sz="2000" b="1" dirty="0"/>
              <a:t>13</a:t>
            </a:r>
            <a:r>
              <a:rPr lang="es-CR" dirty="0"/>
              <a:t> años).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El trazado ferroviario de la GAM presenta un escaso ajuste a las líneas de deseo de viaje y con una muy baja integración urbana. </a:t>
            </a:r>
          </a:p>
          <a:p>
            <a:pPr algn="just"/>
            <a:endParaRPr lang="es-ES" dirty="0"/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4265906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79512" y="332656"/>
            <a:ext cx="19245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R" sz="2800" b="1" dirty="0">
                <a:solidFill>
                  <a:schemeClr val="accent5">
                    <a:lumMod val="75000"/>
                  </a:schemeClr>
                </a:solidFill>
              </a:rPr>
              <a:t>Diagnóstico</a:t>
            </a:r>
            <a:endParaRPr lang="es-E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83568" y="1268760"/>
            <a:ext cx="77048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r>
              <a:rPr lang="es-ES" dirty="0"/>
              <a:t>La velocidad comercial es similar a otros modos, pero el derecho de línea lo hace el servicio más eficiente (tiempo de viaje) en la GAM -aún con un servicio insuficiente y de baja calidad.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r>
              <a:rPr lang="es-ES" dirty="0"/>
              <a:t>Las 5 rutas actuales presentan insuficiente capacidad para absorber demanda, al igual incapacidad para introducir nuevas líneas en el casco urbano. </a:t>
            </a:r>
          </a:p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r>
              <a:rPr lang="es-ES" dirty="0"/>
              <a:t>Deterioradas flota de transporte:  </a:t>
            </a:r>
            <a:r>
              <a:rPr lang="es-ES" b="1" dirty="0"/>
              <a:t>Ferrocarril: 34 años - Autobuses: 9 años </a:t>
            </a:r>
            <a:endParaRPr lang="es-ES" dirty="0"/>
          </a:p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s-ES" dirty="0"/>
              <a:t>La prestación de servicios llega a niveles muy deficitarios, dando cabida a  la emigración de los usuarios a otras modalidades irregulares o al transporte particular propiamente </a:t>
            </a:r>
          </a:p>
        </p:txBody>
      </p:sp>
    </p:spTree>
    <p:extLst>
      <p:ext uri="{BB962C8B-B14F-4D97-AF65-F5344CB8AC3E}">
        <p14:creationId xmlns:p14="http://schemas.microsoft.com/office/powerpoint/2010/main" val="436918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79512" y="332656"/>
            <a:ext cx="19245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R" sz="2800" b="1" dirty="0">
                <a:solidFill>
                  <a:schemeClr val="accent5">
                    <a:lumMod val="75000"/>
                  </a:schemeClr>
                </a:solidFill>
              </a:rPr>
              <a:t>Diagnóstico</a:t>
            </a:r>
            <a:endParaRPr lang="es-E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83568" y="1268760"/>
            <a:ext cx="77048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R" dirty="0"/>
              <a:t>Las 6 líneas del proyecto de tren interurbano de la GAM, evidencia la discontinuidad y necesaria conexión con otros polos de crecimiento.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R" dirty="0"/>
              <a:t>Carece de otros alimentadores que aumenten su demanda-frecuencia.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R" dirty="0"/>
              <a:t>No cuenta con análisis de inversión detallado para cuantificar su modernización.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43924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79512" y="332656"/>
            <a:ext cx="48199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R" sz="2800" b="1" dirty="0">
                <a:solidFill>
                  <a:schemeClr val="accent5">
                    <a:lumMod val="75000"/>
                  </a:schemeClr>
                </a:solidFill>
              </a:rPr>
              <a:t>Distribución de viajes del AMSJ</a:t>
            </a:r>
            <a:endParaRPr lang="es-E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705"/>
          <p:cNvPicPr/>
          <p:nvPr/>
        </p:nvPicPr>
        <p:blipFill>
          <a:blip r:embed="rId2"/>
          <a:stretch>
            <a:fillRect/>
          </a:stretch>
        </p:blipFill>
        <p:spPr>
          <a:xfrm>
            <a:off x="668943" y="1263204"/>
            <a:ext cx="4536440" cy="358394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68943" y="4885616"/>
            <a:ext cx="4572000" cy="5530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6350" marR="90170" indent="-6350">
              <a:lnSpc>
                <a:spcPct val="110000"/>
              </a:lnSpc>
              <a:spcAft>
                <a:spcPts val="2815"/>
              </a:spcAft>
            </a:pPr>
            <a:r>
              <a:rPr lang="es-ES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Figura Estudio de Reorganización del transporte público en el AMSJ (MOPT , 2012) </a:t>
            </a:r>
            <a:endParaRPr lang="es-ES" sz="2000" dirty="0">
              <a:solidFill>
                <a:srgbClr val="002776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351779" y="2169726"/>
            <a:ext cx="3321166" cy="2075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marR="90170" lvl="0" indent="-179388" algn="just" fontAlgn="base">
              <a:lnSpc>
                <a:spcPct val="107000"/>
              </a:lnSpc>
              <a:spcAft>
                <a:spcPts val="790"/>
              </a:spcAft>
              <a:buClr>
                <a:srgbClr val="002776"/>
              </a:buClr>
              <a:buSzPts val="1400"/>
              <a:buFont typeface="Arial" panose="020B0604020202020204" pitchFamily="34" charset="0"/>
              <a:buChar char="•"/>
            </a:pPr>
            <a:r>
              <a:rPr lang="es-ES" dirty="0"/>
              <a:t>11% de viajes internos al cantón de San José  </a:t>
            </a:r>
          </a:p>
          <a:p>
            <a:pPr marL="179388" marR="90170" lvl="0" indent="-179388" algn="just" fontAlgn="base">
              <a:lnSpc>
                <a:spcPct val="107000"/>
              </a:lnSpc>
              <a:spcAft>
                <a:spcPts val="790"/>
              </a:spcAft>
              <a:buClr>
                <a:srgbClr val="002776"/>
              </a:buClr>
              <a:buSzPts val="1400"/>
              <a:buFont typeface="Arial" panose="020B0604020202020204" pitchFamily="34" charset="0"/>
              <a:buChar char="•"/>
            </a:pPr>
            <a:r>
              <a:rPr lang="es-ES" dirty="0"/>
              <a:t>40% de viajes entre zonas exteriores a San José </a:t>
            </a:r>
          </a:p>
          <a:p>
            <a:pPr marL="179388" marR="90170" lvl="0" indent="-179388" algn="just" fontAlgn="base">
              <a:lnSpc>
                <a:spcPct val="107000"/>
              </a:lnSpc>
              <a:spcAft>
                <a:spcPts val="790"/>
              </a:spcAft>
              <a:buClr>
                <a:srgbClr val="002776"/>
              </a:buClr>
              <a:buSzPts val="1400"/>
              <a:buFont typeface="Arial" panose="020B0604020202020204" pitchFamily="34" charset="0"/>
              <a:buChar char="•"/>
            </a:pPr>
            <a:r>
              <a:rPr lang="es-ES" dirty="0"/>
              <a:t>49% de viajes interurbanos entre San José y la periferia  </a:t>
            </a:r>
          </a:p>
        </p:txBody>
      </p:sp>
    </p:spTree>
    <p:extLst>
      <p:ext uri="{BB962C8B-B14F-4D97-AF65-F5344CB8AC3E}">
        <p14:creationId xmlns:p14="http://schemas.microsoft.com/office/powerpoint/2010/main" val="14144978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390</TotalTime>
  <Words>2213</Words>
  <Application>Microsoft Macintosh PowerPoint</Application>
  <PresentationFormat>Letter Paper (8.5x11 in)</PresentationFormat>
  <Paragraphs>303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Alejandra Sandino</dc:creator>
  <cp:lastModifiedBy>Microsoft Office User</cp:lastModifiedBy>
  <cp:revision>25</cp:revision>
  <dcterms:created xsi:type="dcterms:W3CDTF">2016-01-08T16:30:57Z</dcterms:created>
  <dcterms:modified xsi:type="dcterms:W3CDTF">2017-04-05T19:10:39Z</dcterms:modified>
</cp:coreProperties>
</file>