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440" r:id="rId3"/>
    <p:sldId id="264" r:id="rId4"/>
    <p:sldId id="275" r:id="rId5"/>
    <p:sldId id="259" r:id="rId6"/>
    <p:sldId id="435" r:id="rId7"/>
    <p:sldId id="447" r:id="rId8"/>
    <p:sldId id="442" r:id="rId9"/>
    <p:sldId id="448" r:id="rId10"/>
    <p:sldId id="433" r:id="rId11"/>
    <p:sldId id="454" r:id="rId12"/>
    <p:sldId id="455" r:id="rId13"/>
    <p:sldId id="436" r:id="rId14"/>
    <p:sldId id="429" r:id="rId15"/>
    <p:sldId id="443" r:id="rId16"/>
    <p:sldId id="430" r:id="rId17"/>
    <p:sldId id="444" r:id="rId18"/>
    <p:sldId id="446" r:id="rId19"/>
    <p:sldId id="431" r:id="rId20"/>
    <p:sldId id="445" r:id="rId21"/>
    <p:sldId id="449" r:id="rId22"/>
    <p:sldId id="450" r:id="rId23"/>
    <p:sldId id="451" r:id="rId24"/>
    <p:sldId id="439" r:id="rId25"/>
    <p:sldId id="453" r:id="rId26"/>
    <p:sldId id="437" r:id="rId27"/>
    <p:sldId id="452" r:id="rId28"/>
    <p:sldId id="425" r:id="rId29"/>
    <p:sldId id="291" r:id="rId30"/>
    <p:sldId id="441" r:id="rId31"/>
  </p:sldIdLst>
  <p:sldSz cx="12192000" cy="6858000"/>
  <p:notesSz cx="6858000" cy="9144000"/>
  <p:defaultTextStyle>
    <a:defPPr>
      <a:defRPr lang="es-C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CBC6"/>
    <a:srgbClr val="19D8D4"/>
    <a:srgbClr val="FFFFFF"/>
    <a:srgbClr val="E31EB5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B514DD-9A33-433D-B7C3-AF5DE42E2440}" v="2" dt="2021-12-08T21:30:48.1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13" autoAdjust="0"/>
    <p:restoredTop sz="94674"/>
  </p:normalViewPr>
  <p:slideViewPr>
    <p:cSldViewPr snapToGrid="0">
      <p:cViewPr varScale="1">
        <p:scale>
          <a:sx n="124" d="100"/>
          <a:sy n="124" d="100"/>
        </p:scale>
        <p:origin x="1112" y="168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-318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cfiacostarica-my.sharepoint.com/personal/mrivera_cfia_cr/Documents/XI%20Auditor&#237;a/Informe%20Final/Gr&#225;ficos%20T&#233;cnico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'Datos comparativo'!$D$3</c:f>
              <c:strCache>
                <c:ptCount val="1"/>
                <c:pt idx="0">
                  <c:v>2016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C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'Datos comparativo'!$C$4:$C$12</c:f>
              <c:strCache>
                <c:ptCount val="9"/>
                <c:pt idx="0">
                  <c:v>Informe de fiscalización</c:v>
                </c:pt>
                <c:pt idx="1">
                  <c:v>Fundaciones descubiertas</c:v>
                </c:pt>
                <c:pt idx="2">
                  <c:v>Problemas en Piso</c:v>
                </c:pt>
                <c:pt idx="3">
                  <c:v>Problemas en Paredes</c:v>
                </c:pt>
                <c:pt idx="4">
                  <c:v>Cuerda como solera</c:v>
                </c:pt>
                <c:pt idx="5">
                  <c:v>Cubierta</c:v>
                </c:pt>
                <c:pt idx="6">
                  <c:v>Ventanas</c:v>
                </c:pt>
                <c:pt idx="7">
                  <c:v>Puertas</c:v>
                </c:pt>
                <c:pt idx="8">
                  <c:v>Sin Canoas</c:v>
                </c:pt>
              </c:strCache>
            </c:strRef>
          </c:cat>
          <c:val>
            <c:numRef>
              <c:f>'Datos comparativo'!$D$4:$D$12</c:f>
              <c:numCache>
                <c:formatCode>General</c:formatCode>
                <c:ptCount val="9"/>
                <c:pt idx="0">
                  <c:v>215</c:v>
                </c:pt>
                <c:pt idx="4">
                  <c:v>25</c:v>
                </c:pt>
                <c:pt idx="6">
                  <c:v>54</c:v>
                </c:pt>
                <c:pt idx="8">
                  <c:v>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AA-40C0-8C85-2E7CA7213D66}"/>
            </c:ext>
          </c:extLst>
        </c:ser>
        <c:ser>
          <c:idx val="1"/>
          <c:order val="1"/>
          <c:tx>
            <c:strRef>
              <c:f>'Datos comparativo'!$E$3</c:f>
              <c:strCache>
                <c:ptCount val="1"/>
                <c:pt idx="0">
                  <c:v>2018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3050568500528634E-3"/>
                  <c:y val="-1.478657270530641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B4D-C348-809F-04B887F0A3F8}"/>
                </c:ext>
              </c:extLst>
            </c:dLbl>
            <c:dLbl>
              <c:idx val="6"/>
              <c:layout>
                <c:manualLayout>
                  <c:x val="-2.396304408020827E-2"/>
                  <c:y val="-4.0061447627044942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7E5-4718-8F1B-C1D90ECF6E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C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'Datos comparativo'!$C$4:$C$12</c:f>
              <c:strCache>
                <c:ptCount val="9"/>
                <c:pt idx="0">
                  <c:v>Informe de fiscalización</c:v>
                </c:pt>
                <c:pt idx="1">
                  <c:v>Fundaciones descubiertas</c:v>
                </c:pt>
                <c:pt idx="2">
                  <c:v>Problemas en Piso</c:v>
                </c:pt>
                <c:pt idx="3">
                  <c:v>Problemas en Paredes</c:v>
                </c:pt>
                <c:pt idx="4">
                  <c:v>Cuerda como solera</c:v>
                </c:pt>
                <c:pt idx="5">
                  <c:v>Cubierta</c:v>
                </c:pt>
                <c:pt idx="6">
                  <c:v>Ventanas</c:v>
                </c:pt>
                <c:pt idx="7">
                  <c:v>Puertas</c:v>
                </c:pt>
                <c:pt idx="8">
                  <c:v>Sin Canoas</c:v>
                </c:pt>
              </c:strCache>
            </c:strRef>
          </c:cat>
          <c:val>
            <c:numRef>
              <c:f>'Datos comparativo'!$E$4:$E$12</c:f>
              <c:numCache>
                <c:formatCode>General</c:formatCode>
                <c:ptCount val="9"/>
                <c:pt idx="0">
                  <c:v>224</c:v>
                </c:pt>
                <c:pt idx="1">
                  <c:v>13</c:v>
                </c:pt>
                <c:pt idx="2">
                  <c:v>60</c:v>
                </c:pt>
                <c:pt idx="3">
                  <c:v>34</c:v>
                </c:pt>
                <c:pt idx="4">
                  <c:v>5</c:v>
                </c:pt>
                <c:pt idx="5">
                  <c:v>11</c:v>
                </c:pt>
                <c:pt idx="6">
                  <c:v>33</c:v>
                </c:pt>
                <c:pt idx="7">
                  <c:v>59</c:v>
                </c:pt>
                <c:pt idx="8">
                  <c:v>103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7AA-40C0-8C85-2E7CA7213D66}"/>
            </c:ext>
          </c:extLst>
        </c:ser>
        <c:ser>
          <c:idx val="2"/>
          <c:order val="2"/>
          <c:tx>
            <c:strRef>
              <c:f>'Datos comparativo'!$F$3</c:f>
              <c:strCache>
                <c:ptCount val="1"/>
                <c:pt idx="0">
                  <c:v>2021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5"/>
              <c:layout>
                <c:manualLayout>
                  <c:x val="8.3870654280728957E-3"/>
                  <c:y val="-4.0061447627044942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7E5-4718-8F1B-C1D90ECF6E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C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'Datos comparativo'!$C$4:$C$12</c:f>
              <c:strCache>
                <c:ptCount val="9"/>
                <c:pt idx="0">
                  <c:v>Informe de fiscalización</c:v>
                </c:pt>
                <c:pt idx="1">
                  <c:v>Fundaciones descubiertas</c:v>
                </c:pt>
                <c:pt idx="2">
                  <c:v>Problemas en Piso</c:v>
                </c:pt>
                <c:pt idx="3">
                  <c:v>Problemas en Paredes</c:v>
                </c:pt>
                <c:pt idx="4">
                  <c:v>Cuerda como solera</c:v>
                </c:pt>
                <c:pt idx="5">
                  <c:v>Cubierta</c:v>
                </c:pt>
                <c:pt idx="6">
                  <c:v>Ventanas</c:v>
                </c:pt>
                <c:pt idx="7">
                  <c:v>Puertas</c:v>
                </c:pt>
                <c:pt idx="8">
                  <c:v>Sin Canoas</c:v>
                </c:pt>
              </c:strCache>
            </c:strRef>
          </c:cat>
          <c:val>
            <c:numRef>
              <c:f>'Datos comparativo'!$F$4:$F$12</c:f>
              <c:numCache>
                <c:formatCode>General</c:formatCode>
                <c:ptCount val="9"/>
                <c:pt idx="0">
                  <c:v>265</c:v>
                </c:pt>
                <c:pt idx="1">
                  <c:v>1</c:v>
                </c:pt>
                <c:pt idx="2">
                  <c:v>20</c:v>
                </c:pt>
                <c:pt idx="3">
                  <c:v>18</c:v>
                </c:pt>
                <c:pt idx="4">
                  <c:v>6</c:v>
                </c:pt>
                <c:pt idx="5">
                  <c:v>13</c:v>
                </c:pt>
                <c:pt idx="6">
                  <c:v>37</c:v>
                </c:pt>
                <c:pt idx="7">
                  <c:v>36</c:v>
                </c:pt>
                <c:pt idx="8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7AA-40C0-8C85-2E7CA7213D6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15"/>
        <c:overlap val="-20"/>
        <c:axId val="1906031951"/>
        <c:axId val="1906032367"/>
      </c:barChart>
      <c:catAx>
        <c:axId val="190603195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pPr>
            <a:endParaRPr lang="en-CR"/>
          </a:p>
        </c:txPr>
        <c:crossAx val="1906032367"/>
        <c:crosses val="autoZero"/>
        <c:auto val="1"/>
        <c:lblAlgn val="ctr"/>
        <c:lblOffset val="100"/>
        <c:noMultiLvlLbl val="0"/>
      </c:catAx>
      <c:valAx>
        <c:axId val="190603236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CR"/>
          </a:p>
        </c:txPr>
        <c:crossAx val="190603195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1981192732609501"/>
          <c:y val="0.95259331646913725"/>
          <c:w val="0.16037614534780995"/>
          <c:h val="4.74066835308627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C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C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7949B2-98E6-4F0B-8E12-B4754852A533}" type="doc">
      <dgm:prSet loTypeId="urn:microsoft.com/office/officeart/2005/8/layout/radial6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CR"/>
        </a:p>
      </dgm:t>
    </dgm:pt>
    <dgm:pt modelId="{C1682F76-58B1-4D70-B4B8-4B89A4555FB2}">
      <dgm:prSet phldrT="[Texto]" custT="1"/>
      <dgm:spPr>
        <a:solidFill>
          <a:schemeClr val="accent1">
            <a:lumMod val="75000"/>
          </a:schemeClr>
        </a:solidFill>
      </dgm:spPr>
      <dgm:t>
        <a:bodyPr/>
        <a:lstStyle/>
        <a:p>
          <a:pPr algn="ctr"/>
          <a:r>
            <a:rPr lang="es-CR" sz="1400" b="1" i="0" dirty="0">
              <a:latin typeface="Century Gothic" panose="020B0502020202020204" pitchFamily="34" charset="0"/>
            </a:rPr>
            <a:t>Auditoría Calidad Vivienda Interés Social</a:t>
          </a:r>
        </a:p>
      </dgm:t>
    </dgm:pt>
    <dgm:pt modelId="{81E45414-D87C-4877-9C75-752C2AA6CC60}" type="parTrans" cxnId="{6158F566-CC3A-4A71-9262-EA7CEADC26F6}">
      <dgm:prSet/>
      <dgm:spPr/>
      <dgm:t>
        <a:bodyPr/>
        <a:lstStyle/>
        <a:p>
          <a:endParaRPr lang="es-CR" sz="1400"/>
        </a:p>
      </dgm:t>
    </dgm:pt>
    <dgm:pt modelId="{8B57599D-69BF-4442-98B2-1042832E31E9}" type="sibTrans" cxnId="{6158F566-CC3A-4A71-9262-EA7CEADC26F6}">
      <dgm:prSet/>
      <dgm:spPr/>
      <dgm:t>
        <a:bodyPr/>
        <a:lstStyle/>
        <a:p>
          <a:endParaRPr lang="es-CR" sz="1400"/>
        </a:p>
      </dgm:t>
    </dgm:pt>
    <dgm:pt modelId="{D492321E-6E8E-4EA9-84EF-C6981A59402E}">
      <dgm:prSet phldrT="[Texto]" custT="1"/>
      <dgm:spPr>
        <a:solidFill>
          <a:srgbClr val="19D8D4"/>
        </a:solidFill>
      </dgm:spPr>
      <dgm:t>
        <a:bodyPr/>
        <a:lstStyle/>
        <a:p>
          <a:pPr algn="ctr"/>
          <a:r>
            <a:rPr lang="es-CR" sz="1400" b="1" i="0" dirty="0">
              <a:latin typeface="Century Gothic" panose="020B0502020202020204" pitchFamily="34" charset="0"/>
            </a:rPr>
            <a:t>270 viviendas</a:t>
          </a:r>
        </a:p>
      </dgm:t>
    </dgm:pt>
    <dgm:pt modelId="{A19B0578-2420-4FAD-AF89-9CBC82227DBD}" type="parTrans" cxnId="{CB91AAF0-26A8-4223-BB6A-C0FE92A15CA8}">
      <dgm:prSet/>
      <dgm:spPr/>
      <dgm:t>
        <a:bodyPr/>
        <a:lstStyle/>
        <a:p>
          <a:endParaRPr lang="es-CR" sz="1400"/>
        </a:p>
      </dgm:t>
    </dgm:pt>
    <dgm:pt modelId="{F1895F53-8FD3-4AEB-BB79-B9BE2823EC06}" type="sibTrans" cxnId="{CB91AAF0-26A8-4223-BB6A-C0FE92A15CA8}">
      <dgm:prSet/>
      <dgm:spPr>
        <a:solidFill>
          <a:srgbClr val="19D8D4"/>
        </a:solidFill>
      </dgm:spPr>
      <dgm:t>
        <a:bodyPr/>
        <a:lstStyle/>
        <a:p>
          <a:endParaRPr lang="es-CR" sz="1400"/>
        </a:p>
      </dgm:t>
    </dgm:pt>
    <dgm:pt modelId="{AD543D62-AA4F-4F80-900E-E9E2B7CD0442}">
      <dgm:prSet phldrT="[Texto]" custT="1"/>
      <dgm:spPr/>
      <dgm:t>
        <a:bodyPr/>
        <a:lstStyle/>
        <a:p>
          <a:r>
            <a:rPr lang="es-CR" sz="1400" b="1" i="0" dirty="0">
              <a:latin typeface="Century Gothic" panose="020B0502020202020204" pitchFamily="34" charset="0"/>
            </a:rPr>
            <a:t>Inspección técnica vivienda</a:t>
          </a:r>
        </a:p>
      </dgm:t>
    </dgm:pt>
    <dgm:pt modelId="{EAA72FEA-A915-48D9-8D63-15A0936D1A2D}" type="parTrans" cxnId="{994883B4-2FAF-4A7A-A24E-1AD3BADC9F49}">
      <dgm:prSet/>
      <dgm:spPr/>
      <dgm:t>
        <a:bodyPr/>
        <a:lstStyle/>
        <a:p>
          <a:endParaRPr lang="es-CR" sz="1400"/>
        </a:p>
      </dgm:t>
    </dgm:pt>
    <dgm:pt modelId="{5F6B6CA3-C068-4EA3-B7CA-5ECCAF1D5A59}" type="sibTrans" cxnId="{994883B4-2FAF-4A7A-A24E-1AD3BADC9F49}">
      <dgm:prSet/>
      <dgm:spPr/>
      <dgm:t>
        <a:bodyPr/>
        <a:lstStyle/>
        <a:p>
          <a:endParaRPr lang="es-CR" sz="1400"/>
        </a:p>
      </dgm:t>
    </dgm:pt>
    <dgm:pt modelId="{753663AD-E002-421A-BDC8-718EF67836D9}">
      <dgm:prSet phldrT="[Texto]" custT="1"/>
      <dgm:spPr/>
      <dgm:t>
        <a:bodyPr/>
        <a:lstStyle/>
        <a:p>
          <a:r>
            <a:rPr lang="es-CR" sz="1400" b="1" i="0" dirty="0">
              <a:latin typeface="Century Gothic" panose="020B0502020202020204" pitchFamily="34" charset="0"/>
            </a:rPr>
            <a:t>Valoración social de la familia</a:t>
          </a:r>
        </a:p>
      </dgm:t>
    </dgm:pt>
    <dgm:pt modelId="{A90DDDD5-37C5-43E2-9202-C7FDDBA0D2DA}" type="parTrans" cxnId="{DC6C5FE7-E929-4EC4-AA3D-D0FA7F30A5AD}">
      <dgm:prSet/>
      <dgm:spPr/>
      <dgm:t>
        <a:bodyPr/>
        <a:lstStyle/>
        <a:p>
          <a:endParaRPr lang="es-CR" sz="1400"/>
        </a:p>
      </dgm:t>
    </dgm:pt>
    <dgm:pt modelId="{2FE2F2D1-3B15-457D-9BC5-B1285CAF7257}" type="sibTrans" cxnId="{DC6C5FE7-E929-4EC4-AA3D-D0FA7F30A5AD}">
      <dgm:prSet/>
      <dgm:spPr/>
      <dgm:t>
        <a:bodyPr/>
        <a:lstStyle/>
        <a:p>
          <a:endParaRPr lang="es-CR" sz="1400"/>
        </a:p>
      </dgm:t>
    </dgm:pt>
    <dgm:pt modelId="{DC9A0E00-2F38-4BC1-A095-F4287B2854AD}">
      <dgm:prSet phldrT="[Texto]" custT="1"/>
      <dgm:spPr/>
      <dgm:t>
        <a:bodyPr/>
        <a:lstStyle/>
        <a:p>
          <a:r>
            <a:rPr lang="es-CR" sz="1200" b="1" i="0" spc="0" dirty="0">
              <a:latin typeface="Century Gothic" panose="020B0502020202020204" pitchFamily="34" charset="0"/>
            </a:rPr>
            <a:t>Inspección técnica proyectos </a:t>
          </a:r>
        </a:p>
        <a:p>
          <a:r>
            <a:rPr lang="es-CR" sz="1200" b="1" i="0" spc="0" dirty="0">
              <a:latin typeface="Century Gothic" panose="020B0502020202020204" pitchFamily="34" charset="0"/>
            </a:rPr>
            <a:t>(3 un.)</a:t>
          </a:r>
        </a:p>
      </dgm:t>
    </dgm:pt>
    <dgm:pt modelId="{D2549D80-0C67-427E-8B5A-05E6CBAE89AD}" type="parTrans" cxnId="{08E29AC7-71FF-408A-9DD2-8C709040833A}">
      <dgm:prSet/>
      <dgm:spPr/>
      <dgm:t>
        <a:bodyPr/>
        <a:lstStyle/>
        <a:p>
          <a:endParaRPr lang="es-CR" sz="1400"/>
        </a:p>
      </dgm:t>
    </dgm:pt>
    <dgm:pt modelId="{68F972D6-1CF5-4A68-BC7C-D3B9B90005D9}" type="sibTrans" cxnId="{08E29AC7-71FF-408A-9DD2-8C709040833A}">
      <dgm:prSet/>
      <dgm:spPr/>
      <dgm:t>
        <a:bodyPr/>
        <a:lstStyle/>
        <a:p>
          <a:endParaRPr lang="es-CR" sz="1400"/>
        </a:p>
      </dgm:t>
    </dgm:pt>
    <dgm:pt modelId="{E390F177-716A-420E-8024-C630E8A1A8E2}">
      <dgm:prSet phldrT="[Texto]" custT="1"/>
      <dgm:spPr>
        <a:solidFill>
          <a:srgbClr val="19D8D4"/>
        </a:solidFill>
      </dgm:spPr>
      <dgm:t>
        <a:bodyPr/>
        <a:lstStyle/>
        <a:p>
          <a:r>
            <a:rPr lang="es-CR" sz="1400" b="1" i="0" dirty="0">
              <a:latin typeface="Century Gothic" panose="020B0502020202020204" pitchFamily="34" charset="0"/>
            </a:rPr>
            <a:t>Análisis de causa resultados</a:t>
          </a:r>
        </a:p>
      </dgm:t>
    </dgm:pt>
    <dgm:pt modelId="{13E25827-57A6-469E-ABDD-77D4C7DAEA1A}" type="parTrans" cxnId="{A3798688-D94C-4D7E-A62A-D8F417265644}">
      <dgm:prSet/>
      <dgm:spPr/>
      <dgm:t>
        <a:bodyPr/>
        <a:lstStyle/>
        <a:p>
          <a:endParaRPr lang="es-CR" sz="1400"/>
        </a:p>
      </dgm:t>
    </dgm:pt>
    <dgm:pt modelId="{1C90671A-6A3D-45AB-B1EB-BA4B21E2FA88}" type="sibTrans" cxnId="{A3798688-D94C-4D7E-A62A-D8F417265644}">
      <dgm:prSet/>
      <dgm:spPr>
        <a:solidFill>
          <a:srgbClr val="19D8D4"/>
        </a:solidFill>
      </dgm:spPr>
      <dgm:t>
        <a:bodyPr/>
        <a:lstStyle/>
        <a:p>
          <a:endParaRPr lang="es-CR" sz="1400"/>
        </a:p>
      </dgm:t>
    </dgm:pt>
    <dgm:pt modelId="{51FFBB16-7546-4978-941D-59B34FE06C91}">
      <dgm:prSet phldrT="[Texto]" custT="1"/>
      <dgm:spPr/>
      <dgm:t>
        <a:bodyPr/>
        <a:lstStyle/>
        <a:p>
          <a:r>
            <a:rPr lang="es-CR" sz="1400" b="1" i="0" dirty="0">
              <a:latin typeface="Century Gothic" panose="020B0502020202020204" pitchFamily="34" charset="0"/>
            </a:rPr>
            <a:t>Análisis geoespacial</a:t>
          </a:r>
        </a:p>
      </dgm:t>
    </dgm:pt>
    <dgm:pt modelId="{374007F0-A309-4180-8E3B-4E2A63C1EE20}" type="parTrans" cxnId="{0369EACD-11EC-4C47-B4BE-FC9EE1EDD1FA}">
      <dgm:prSet/>
      <dgm:spPr/>
      <dgm:t>
        <a:bodyPr/>
        <a:lstStyle/>
        <a:p>
          <a:endParaRPr lang="es-CR" sz="1400"/>
        </a:p>
      </dgm:t>
    </dgm:pt>
    <dgm:pt modelId="{BACC2316-DDD0-4ED3-9C4D-ECC7AB90C16F}" type="sibTrans" cxnId="{0369EACD-11EC-4C47-B4BE-FC9EE1EDD1FA}">
      <dgm:prSet/>
      <dgm:spPr/>
      <dgm:t>
        <a:bodyPr/>
        <a:lstStyle/>
        <a:p>
          <a:endParaRPr lang="es-CR" sz="1400"/>
        </a:p>
      </dgm:t>
    </dgm:pt>
    <dgm:pt modelId="{2893BA24-888B-4CDF-8E14-498CC02744DD}">
      <dgm:prSet phldrT="[Texto]" custT="1"/>
      <dgm:spPr/>
      <dgm:t>
        <a:bodyPr/>
        <a:lstStyle/>
        <a:p>
          <a:r>
            <a:rPr lang="es-CR" sz="1300" b="1" i="0" dirty="0">
              <a:latin typeface="Century Gothic" panose="020B0502020202020204" pitchFamily="34" charset="0"/>
            </a:rPr>
            <a:t>Metodología CFIA Proyectos</a:t>
          </a:r>
        </a:p>
      </dgm:t>
    </dgm:pt>
    <dgm:pt modelId="{68FED372-9C06-4EAD-9769-A4D36EC5CC2C}" type="parTrans" cxnId="{AF710CEA-59E7-4156-9DD2-5B20C284C6DA}">
      <dgm:prSet/>
      <dgm:spPr/>
      <dgm:t>
        <a:bodyPr/>
        <a:lstStyle/>
        <a:p>
          <a:endParaRPr lang="es-CR" sz="1400"/>
        </a:p>
      </dgm:t>
    </dgm:pt>
    <dgm:pt modelId="{E8475AF4-4184-44D7-B649-572C5957414A}" type="sibTrans" cxnId="{AF710CEA-59E7-4156-9DD2-5B20C284C6DA}">
      <dgm:prSet/>
      <dgm:spPr/>
      <dgm:t>
        <a:bodyPr/>
        <a:lstStyle/>
        <a:p>
          <a:endParaRPr lang="es-CR" sz="1400"/>
        </a:p>
      </dgm:t>
    </dgm:pt>
    <dgm:pt modelId="{F33FED3A-CAC1-4F60-A922-79DCE423A826}" type="pres">
      <dgm:prSet presAssocID="{E47949B2-98E6-4F0B-8E12-B4754852A533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C398467-44AF-4D0C-98F8-8B4568066407}" type="pres">
      <dgm:prSet presAssocID="{C1682F76-58B1-4D70-B4B8-4B89A4555FB2}" presName="centerShape" presStyleLbl="node0" presStyleIdx="0" presStyleCnt="1" custScaleX="127388" custLinFactNeighborX="346" custLinFactNeighborY="-901"/>
      <dgm:spPr/>
    </dgm:pt>
    <dgm:pt modelId="{D10EA1A5-EE18-4026-BFA8-C59951B55ABD}" type="pres">
      <dgm:prSet presAssocID="{D492321E-6E8E-4EA9-84EF-C6981A59402E}" presName="node" presStyleLbl="node1" presStyleIdx="0" presStyleCnt="7" custScaleX="119157" custRadScaleRad="91232" custRadScaleInc="8934">
        <dgm:presLayoutVars>
          <dgm:bulletEnabled val="1"/>
        </dgm:presLayoutVars>
      </dgm:prSet>
      <dgm:spPr/>
    </dgm:pt>
    <dgm:pt modelId="{87FDC1FA-B606-4B2E-A223-1564B485375E}" type="pres">
      <dgm:prSet presAssocID="{D492321E-6E8E-4EA9-84EF-C6981A59402E}" presName="dummy" presStyleCnt="0"/>
      <dgm:spPr/>
    </dgm:pt>
    <dgm:pt modelId="{397B85E5-2DCC-4531-AE13-DBC36AA0C2F1}" type="pres">
      <dgm:prSet presAssocID="{F1895F53-8FD3-4AEB-BB79-B9BE2823EC06}" presName="sibTrans" presStyleLbl="sibTrans2D1" presStyleIdx="0" presStyleCnt="7"/>
      <dgm:spPr/>
    </dgm:pt>
    <dgm:pt modelId="{C3842F90-C49E-42CE-BD03-771A85E6677D}" type="pres">
      <dgm:prSet presAssocID="{2893BA24-888B-4CDF-8E14-498CC02744DD}" presName="node" presStyleLbl="node1" presStyleIdx="1" presStyleCnt="7" custScaleX="133766">
        <dgm:presLayoutVars>
          <dgm:bulletEnabled val="1"/>
        </dgm:presLayoutVars>
      </dgm:prSet>
      <dgm:spPr/>
    </dgm:pt>
    <dgm:pt modelId="{AB14BC4D-2DE8-4CF6-AF02-45C73133EC6C}" type="pres">
      <dgm:prSet presAssocID="{2893BA24-888B-4CDF-8E14-498CC02744DD}" presName="dummy" presStyleCnt="0"/>
      <dgm:spPr/>
    </dgm:pt>
    <dgm:pt modelId="{7A7E327F-30E6-433A-92DD-78A24FF4FCA6}" type="pres">
      <dgm:prSet presAssocID="{E8475AF4-4184-44D7-B649-572C5957414A}" presName="sibTrans" presStyleLbl="sibTrans2D1" presStyleIdx="1" presStyleCnt="7"/>
      <dgm:spPr/>
    </dgm:pt>
    <dgm:pt modelId="{34B809FF-D854-42E3-9B1C-C93427ACE084}" type="pres">
      <dgm:prSet presAssocID="{AD543D62-AA4F-4F80-900E-E9E2B7CD0442}" presName="node" presStyleLbl="node1" presStyleIdx="2" presStyleCnt="7" custScaleX="124822">
        <dgm:presLayoutVars>
          <dgm:bulletEnabled val="1"/>
        </dgm:presLayoutVars>
      </dgm:prSet>
      <dgm:spPr/>
    </dgm:pt>
    <dgm:pt modelId="{CB8BF954-2AA8-437F-9D60-24A5CDDE859B}" type="pres">
      <dgm:prSet presAssocID="{AD543D62-AA4F-4F80-900E-E9E2B7CD0442}" presName="dummy" presStyleCnt="0"/>
      <dgm:spPr/>
    </dgm:pt>
    <dgm:pt modelId="{C6D33865-4962-4EBF-A15B-06EB8942C5DD}" type="pres">
      <dgm:prSet presAssocID="{5F6B6CA3-C068-4EA3-B7CA-5ECCAF1D5A59}" presName="sibTrans" presStyleLbl="sibTrans2D1" presStyleIdx="2" presStyleCnt="7"/>
      <dgm:spPr/>
    </dgm:pt>
    <dgm:pt modelId="{6A53186E-6974-44E9-B359-0C4A7226D681}" type="pres">
      <dgm:prSet presAssocID="{753663AD-E002-421A-BDC8-718EF67836D9}" presName="node" presStyleLbl="node1" presStyleIdx="3" presStyleCnt="7" custScaleX="126622">
        <dgm:presLayoutVars>
          <dgm:bulletEnabled val="1"/>
        </dgm:presLayoutVars>
      </dgm:prSet>
      <dgm:spPr/>
    </dgm:pt>
    <dgm:pt modelId="{734F55D8-6ED2-47E4-AC9F-44BA3D38ED64}" type="pres">
      <dgm:prSet presAssocID="{753663AD-E002-421A-BDC8-718EF67836D9}" presName="dummy" presStyleCnt="0"/>
      <dgm:spPr/>
    </dgm:pt>
    <dgm:pt modelId="{7816440D-3525-48D6-A4AE-C49C00FB8651}" type="pres">
      <dgm:prSet presAssocID="{2FE2F2D1-3B15-457D-9BC5-B1285CAF7257}" presName="sibTrans" presStyleLbl="sibTrans2D1" presStyleIdx="3" presStyleCnt="7"/>
      <dgm:spPr/>
    </dgm:pt>
    <dgm:pt modelId="{59A2CAD3-EDD9-4448-8A7A-2D40BBDECF1E}" type="pres">
      <dgm:prSet presAssocID="{DC9A0E00-2F38-4BC1-A095-F4287B2854AD}" presName="node" presStyleLbl="node1" presStyleIdx="4" presStyleCnt="7" custScaleX="129037">
        <dgm:presLayoutVars>
          <dgm:bulletEnabled val="1"/>
        </dgm:presLayoutVars>
      </dgm:prSet>
      <dgm:spPr/>
    </dgm:pt>
    <dgm:pt modelId="{DF5C7814-2047-4410-AA33-3D7D5CA87474}" type="pres">
      <dgm:prSet presAssocID="{DC9A0E00-2F38-4BC1-A095-F4287B2854AD}" presName="dummy" presStyleCnt="0"/>
      <dgm:spPr/>
    </dgm:pt>
    <dgm:pt modelId="{29005981-2B07-4372-B65B-997A68DF145D}" type="pres">
      <dgm:prSet presAssocID="{68F972D6-1CF5-4A68-BC7C-D3B9B90005D9}" presName="sibTrans" presStyleLbl="sibTrans2D1" presStyleIdx="4" presStyleCnt="7"/>
      <dgm:spPr/>
    </dgm:pt>
    <dgm:pt modelId="{D6D161F2-BCF0-49C6-807B-72B4FA4CEC84}" type="pres">
      <dgm:prSet presAssocID="{E390F177-716A-420E-8024-C630E8A1A8E2}" presName="node" presStyleLbl="node1" presStyleIdx="5" presStyleCnt="7" custScaleX="124884">
        <dgm:presLayoutVars>
          <dgm:bulletEnabled val="1"/>
        </dgm:presLayoutVars>
      </dgm:prSet>
      <dgm:spPr/>
    </dgm:pt>
    <dgm:pt modelId="{8F4279E3-C982-4B72-8A61-1361C9B2743F}" type="pres">
      <dgm:prSet presAssocID="{E390F177-716A-420E-8024-C630E8A1A8E2}" presName="dummy" presStyleCnt="0"/>
      <dgm:spPr/>
    </dgm:pt>
    <dgm:pt modelId="{DA6990C8-4D2B-47FA-BE0B-ECBB554CAD00}" type="pres">
      <dgm:prSet presAssocID="{1C90671A-6A3D-45AB-B1EB-BA4B21E2FA88}" presName="sibTrans" presStyleLbl="sibTrans2D1" presStyleIdx="5" presStyleCnt="7"/>
      <dgm:spPr/>
    </dgm:pt>
    <dgm:pt modelId="{C0619FD1-3106-4245-9A50-442C6F62D67C}" type="pres">
      <dgm:prSet presAssocID="{51FFBB16-7546-4978-941D-59B34FE06C91}" presName="node" presStyleLbl="node1" presStyleIdx="6" presStyleCnt="7" custScaleX="129865" custScaleY="107925">
        <dgm:presLayoutVars>
          <dgm:bulletEnabled val="1"/>
        </dgm:presLayoutVars>
      </dgm:prSet>
      <dgm:spPr/>
    </dgm:pt>
    <dgm:pt modelId="{62C32088-9B46-42E4-9980-C2DD8FE9CFEE}" type="pres">
      <dgm:prSet presAssocID="{51FFBB16-7546-4978-941D-59B34FE06C91}" presName="dummy" presStyleCnt="0"/>
      <dgm:spPr/>
    </dgm:pt>
    <dgm:pt modelId="{ABFD4DC5-7F96-4108-BE86-DD71222D46BC}" type="pres">
      <dgm:prSet presAssocID="{BACC2316-DDD0-4ED3-9C4D-ECC7AB90C16F}" presName="sibTrans" presStyleLbl="sibTrans2D1" presStyleIdx="6" presStyleCnt="7"/>
      <dgm:spPr/>
    </dgm:pt>
  </dgm:ptLst>
  <dgm:cxnLst>
    <dgm:cxn modelId="{A8A1230A-786E-46EF-8176-A0E82C17B107}" type="presOf" srcId="{1C90671A-6A3D-45AB-B1EB-BA4B21E2FA88}" destId="{DA6990C8-4D2B-47FA-BE0B-ECBB554CAD00}" srcOrd="0" destOrd="0" presId="urn:microsoft.com/office/officeart/2005/8/layout/radial6"/>
    <dgm:cxn modelId="{15F16426-AB0F-4809-980D-8AB86FE12826}" type="presOf" srcId="{2FE2F2D1-3B15-457D-9BC5-B1285CAF7257}" destId="{7816440D-3525-48D6-A4AE-C49C00FB8651}" srcOrd="0" destOrd="0" presId="urn:microsoft.com/office/officeart/2005/8/layout/radial6"/>
    <dgm:cxn modelId="{BDE8BD3D-154E-4307-8266-35F76C40DF47}" type="presOf" srcId="{DC9A0E00-2F38-4BC1-A095-F4287B2854AD}" destId="{59A2CAD3-EDD9-4448-8A7A-2D40BBDECF1E}" srcOrd="0" destOrd="0" presId="urn:microsoft.com/office/officeart/2005/8/layout/radial6"/>
    <dgm:cxn modelId="{950E3440-CC80-4411-8FCC-F993F2A94BF8}" type="presOf" srcId="{E390F177-716A-420E-8024-C630E8A1A8E2}" destId="{D6D161F2-BCF0-49C6-807B-72B4FA4CEC84}" srcOrd="0" destOrd="0" presId="urn:microsoft.com/office/officeart/2005/8/layout/radial6"/>
    <dgm:cxn modelId="{E9F7DA4F-DF2F-4C8C-9E5D-0FCA0AF9B9A0}" type="presOf" srcId="{C1682F76-58B1-4D70-B4B8-4B89A4555FB2}" destId="{FC398467-44AF-4D0C-98F8-8B4568066407}" srcOrd="0" destOrd="0" presId="urn:microsoft.com/office/officeart/2005/8/layout/radial6"/>
    <dgm:cxn modelId="{7AB77F58-C272-4811-9D83-DE3E1558B1AE}" type="presOf" srcId="{AD543D62-AA4F-4F80-900E-E9E2B7CD0442}" destId="{34B809FF-D854-42E3-9B1C-C93427ACE084}" srcOrd="0" destOrd="0" presId="urn:microsoft.com/office/officeart/2005/8/layout/radial6"/>
    <dgm:cxn modelId="{6158F566-CC3A-4A71-9262-EA7CEADC26F6}" srcId="{E47949B2-98E6-4F0B-8E12-B4754852A533}" destId="{C1682F76-58B1-4D70-B4B8-4B89A4555FB2}" srcOrd="0" destOrd="0" parTransId="{81E45414-D87C-4877-9C75-752C2AA6CC60}" sibTransId="{8B57599D-69BF-4442-98B2-1042832E31E9}"/>
    <dgm:cxn modelId="{345CAD83-73DB-4E02-80E1-E4773B85A576}" type="presOf" srcId="{E47949B2-98E6-4F0B-8E12-B4754852A533}" destId="{F33FED3A-CAC1-4F60-A922-79DCE423A826}" srcOrd="0" destOrd="0" presId="urn:microsoft.com/office/officeart/2005/8/layout/radial6"/>
    <dgm:cxn modelId="{A3798688-D94C-4D7E-A62A-D8F417265644}" srcId="{C1682F76-58B1-4D70-B4B8-4B89A4555FB2}" destId="{E390F177-716A-420E-8024-C630E8A1A8E2}" srcOrd="5" destOrd="0" parTransId="{13E25827-57A6-469E-ABDD-77D4C7DAEA1A}" sibTransId="{1C90671A-6A3D-45AB-B1EB-BA4B21E2FA88}"/>
    <dgm:cxn modelId="{2B940C98-B2F8-458F-AE33-6E12663A4E65}" type="presOf" srcId="{753663AD-E002-421A-BDC8-718EF67836D9}" destId="{6A53186E-6974-44E9-B359-0C4A7226D681}" srcOrd="0" destOrd="0" presId="urn:microsoft.com/office/officeart/2005/8/layout/radial6"/>
    <dgm:cxn modelId="{FF199FA2-7451-4DFE-AB35-4BA61B34F161}" type="presOf" srcId="{E8475AF4-4184-44D7-B649-572C5957414A}" destId="{7A7E327F-30E6-433A-92DD-78A24FF4FCA6}" srcOrd="0" destOrd="0" presId="urn:microsoft.com/office/officeart/2005/8/layout/radial6"/>
    <dgm:cxn modelId="{994883B4-2FAF-4A7A-A24E-1AD3BADC9F49}" srcId="{C1682F76-58B1-4D70-B4B8-4B89A4555FB2}" destId="{AD543D62-AA4F-4F80-900E-E9E2B7CD0442}" srcOrd="2" destOrd="0" parTransId="{EAA72FEA-A915-48D9-8D63-15A0936D1A2D}" sibTransId="{5F6B6CA3-C068-4EA3-B7CA-5ECCAF1D5A59}"/>
    <dgm:cxn modelId="{F26678B9-45CC-4E67-B405-92E800A8A492}" type="presOf" srcId="{51FFBB16-7546-4978-941D-59B34FE06C91}" destId="{C0619FD1-3106-4245-9A50-442C6F62D67C}" srcOrd="0" destOrd="0" presId="urn:microsoft.com/office/officeart/2005/8/layout/radial6"/>
    <dgm:cxn modelId="{08E29AC7-71FF-408A-9DD2-8C709040833A}" srcId="{C1682F76-58B1-4D70-B4B8-4B89A4555FB2}" destId="{DC9A0E00-2F38-4BC1-A095-F4287B2854AD}" srcOrd="4" destOrd="0" parTransId="{D2549D80-0C67-427E-8B5A-05E6CBAE89AD}" sibTransId="{68F972D6-1CF5-4A68-BC7C-D3B9B90005D9}"/>
    <dgm:cxn modelId="{45CA20CC-E4D8-4B75-B111-CC5E07043ACA}" type="presOf" srcId="{F1895F53-8FD3-4AEB-BB79-B9BE2823EC06}" destId="{397B85E5-2DCC-4531-AE13-DBC36AA0C2F1}" srcOrd="0" destOrd="0" presId="urn:microsoft.com/office/officeart/2005/8/layout/radial6"/>
    <dgm:cxn modelId="{F647DBCD-E7EA-49CD-9540-FF79277A2F55}" type="presOf" srcId="{68F972D6-1CF5-4A68-BC7C-D3B9B90005D9}" destId="{29005981-2B07-4372-B65B-997A68DF145D}" srcOrd="0" destOrd="0" presId="urn:microsoft.com/office/officeart/2005/8/layout/radial6"/>
    <dgm:cxn modelId="{0369EACD-11EC-4C47-B4BE-FC9EE1EDD1FA}" srcId="{C1682F76-58B1-4D70-B4B8-4B89A4555FB2}" destId="{51FFBB16-7546-4978-941D-59B34FE06C91}" srcOrd="6" destOrd="0" parTransId="{374007F0-A309-4180-8E3B-4E2A63C1EE20}" sibTransId="{BACC2316-DDD0-4ED3-9C4D-ECC7AB90C16F}"/>
    <dgm:cxn modelId="{D7EF5DD8-456E-48F5-81EE-EB8920683EF6}" type="presOf" srcId="{D492321E-6E8E-4EA9-84EF-C6981A59402E}" destId="{D10EA1A5-EE18-4026-BFA8-C59951B55ABD}" srcOrd="0" destOrd="0" presId="urn:microsoft.com/office/officeart/2005/8/layout/radial6"/>
    <dgm:cxn modelId="{8DD3EDDA-E6A7-4445-ADD4-0EFDEAEB615E}" type="presOf" srcId="{2893BA24-888B-4CDF-8E14-498CC02744DD}" destId="{C3842F90-C49E-42CE-BD03-771A85E6677D}" srcOrd="0" destOrd="0" presId="urn:microsoft.com/office/officeart/2005/8/layout/radial6"/>
    <dgm:cxn modelId="{7305C9E0-DD14-4479-AE28-12611C0E4F98}" type="presOf" srcId="{BACC2316-DDD0-4ED3-9C4D-ECC7AB90C16F}" destId="{ABFD4DC5-7F96-4108-BE86-DD71222D46BC}" srcOrd="0" destOrd="0" presId="urn:microsoft.com/office/officeart/2005/8/layout/radial6"/>
    <dgm:cxn modelId="{DC6C5FE7-E929-4EC4-AA3D-D0FA7F30A5AD}" srcId="{C1682F76-58B1-4D70-B4B8-4B89A4555FB2}" destId="{753663AD-E002-421A-BDC8-718EF67836D9}" srcOrd="3" destOrd="0" parTransId="{A90DDDD5-37C5-43E2-9202-C7FDDBA0D2DA}" sibTransId="{2FE2F2D1-3B15-457D-9BC5-B1285CAF7257}"/>
    <dgm:cxn modelId="{AF710CEA-59E7-4156-9DD2-5B20C284C6DA}" srcId="{C1682F76-58B1-4D70-B4B8-4B89A4555FB2}" destId="{2893BA24-888B-4CDF-8E14-498CC02744DD}" srcOrd="1" destOrd="0" parTransId="{68FED372-9C06-4EAD-9769-A4D36EC5CC2C}" sibTransId="{E8475AF4-4184-44D7-B649-572C5957414A}"/>
    <dgm:cxn modelId="{CB91AAF0-26A8-4223-BB6A-C0FE92A15CA8}" srcId="{C1682F76-58B1-4D70-B4B8-4B89A4555FB2}" destId="{D492321E-6E8E-4EA9-84EF-C6981A59402E}" srcOrd="0" destOrd="0" parTransId="{A19B0578-2420-4FAD-AF89-9CBC82227DBD}" sibTransId="{F1895F53-8FD3-4AEB-BB79-B9BE2823EC06}"/>
    <dgm:cxn modelId="{31366BFC-3384-4C13-98D7-00C51B144696}" type="presOf" srcId="{5F6B6CA3-C068-4EA3-B7CA-5ECCAF1D5A59}" destId="{C6D33865-4962-4EBF-A15B-06EB8942C5DD}" srcOrd="0" destOrd="0" presId="urn:microsoft.com/office/officeart/2005/8/layout/radial6"/>
    <dgm:cxn modelId="{3BCFE8A5-B39A-4367-934E-F5065F30C07E}" type="presParOf" srcId="{F33FED3A-CAC1-4F60-A922-79DCE423A826}" destId="{FC398467-44AF-4D0C-98F8-8B4568066407}" srcOrd="0" destOrd="0" presId="urn:microsoft.com/office/officeart/2005/8/layout/radial6"/>
    <dgm:cxn modelId="{FE42ECC0-2871-4215-989D-E73A0AD75127}" type="presParOf" srcId="{F33FED3A-CAC1-4F60-A922-79DCE423A826}" destId="{D10EA1A5-EE18-4026-BFA8-C59951B55ABD}" srcOrd="1" destOrd="0" presId="urn:microsoft.com/office/officeart/2005/8/layout/radial6"/>
    <dgm:cxn modelId="{BE442AA1-ADBE-452D-B16A-A3272CE6C546}" type="presParOf" srcId="{F33FED3A-CAC1-4F60-A922-79DCE423A826}" destId="{87FDC1FA-B606-4B2E-A223-1564B485375E}" srcOrd="2" destOrd="0" presId="urn:microsoft.com/office/officeart/2005/8/layout/radial6"/>
    <dgm:cxn modelId="{DD5EB06F-F32D-46C4-9127-749A1C0FFA2B}" type="presParOf" srcId="{F33FED3A-CAC1-4F60-A922-79DCE423A826}" destId="{397B85E5-2DCC-4531-AE13-DBC36AA0C2F1}" srcOrd="3" destOrd="0" presId="urn:microsoft.com/office/officeart/2005/8/layout/radial6"/>
    <dgm:cxn modelId="{B97C2604-9563-4B8A-B120-0B9FA4690CA2}" type="presParOf" srcId="{F33FED3A-CAC1-4F60-A922-79DCE423A826}" destId="{C3842F90-C49E-42CE-BD03-771A85E6677D}" srcOrd="4" destOrd="0" presId="urn:microsoft.com/office/officeart/2005/8/layout/radial6"/>
    <dgm:cxn modelId="{A42AE514-A5BE-4F3B-93AC-FA7A9D82F88C}" type="presParOf" srcId="{F33FED3A-CAC1-4F60-A922-79DCE423A826}" destId="{AB14BC4D-2DE8-4CF6-AF02-45C73133EC6C}" srcOrd="5" destOrd="0" presId="urn:microsoft.com/office/officeart/2005/8/layout/radial6"/>
    <dgm:cxn modelId="{6B4B1CF4-599D-41B3-A1F3-CEBF61F77CF3}" type="presParOf" srcId="{F33FED3A-CAC1-4F60-A922-79DCE423A826}" destId="{7A7E327F-30E6-433A-92DD-78A24FF4FCA6}" srcOrd="6" destOrd="0" presId="urn:microsoft.com/office/officeart/2005/8/layout/radial6"/>
    <dgm:cxn modelId="{803706F5-54E6-4B49-AEF8-5CA8CD4F0C40}" type="presParOf" srcId="{F33FED3A-CAC1-4F60-A922-79DCE423A826}" destId="{34B809FF-D854-42E3-9B1C-C93427ACE084}" srcOrd="7" destOrd="0" presId="urn:microsoft.com/office/officeart/2005/8/layout/radial6"/>
    <dgm:cxn modelId="{DF1092AE-DBCB-4C5B-BE5E-2EFDB4E7DAE7}" type="presParOf" srcId="{F33FED3A-CAC1-4F60-A922-79DCE423A826}" destId="{CB8BF954-2AA8-437F-9D60-24A5CDDE859B}" srcOrd="8" destOrd="0" presId="urn:microsoft.com/office/officeart/2005/8/layout/radial6"/>
    <dgm:cxn modelId="{62390CB7-C9EA-4178-94AD-22EF76B57EB9}" type="presParOf" srcId="{F33FED3A-CAC1-4F60-A922-79DCE423A826}" destId="{C6D33865-4962-4EBF-A15B-06EB8942C5DD}" srcOrd="9" destOrd="0" presId="urn:microsoft.com/office/officeart/2005/8/layout/radial6"/>
    <dgm:cxn modelId="{6CCD519F-8F2D-492A-B972-409E262152A2}" type="presParOf" srcId="{F33FED3A-CAC1-4F60-A922-79DCE423A826}" destId="{6A53186E-6974-44E9-B359-0C4A7226D681}" srcOrd="10" destOrd="0" presId="urn:microsoft.com/office/officeart/2005/8/layout/radial6"/>
    <dgm:cxn modelId="{1050AB5F-BEDF-48B3-9B30-B5D551BC9D4A}" type="presParOf" srcId="{F33FED3A-CAC1-4F60-A922-79DCE423A826}" destId="{734F55D8-6ED2-47E4-AC9F-44BA3D38ED64}" srcOrd="11" destOrd="0" presId="urn:microsoft.com/office/officeart/2005/8/layout/radial6"/>
    <dgm:cxn modelId="{D8DED406-5805-43CC-BA14-1F0F3FCF5D0D}" type="presParOf" srcId="{F33FED3A-CAC1-4F60-A922-79DCE423A826}" destId="{7816440D-3525-48D6-A4AE-C49C00FB8651}" srcOrd="12" destOrd="0" presId="urn:microsoft.com/office/officeart/2005/8/layout/radial6"/>
    <dgm:cxn modelId="{6FF7316A-86D1-4393-9455-D8088DFA6180}" type="presParOf" srcId="{F33FED3A-CAC1-4F60-A922-79DCE423A826}" destId="{59A2CAD3-EDD9-4448-8A7A-2D40BBDECF1E}" srcOrd="13" destOrd="0" presId="urn:microsoft.com/office/officeart/2005/8/layout/radial6"/>
    <dgm:cxn modelId="{66C481C4-D513-4002-9FAD-23FF39F17DEA}" type="presParOf" srcId="{F33FED3A-CAC1-4F60-A922-79DCE423A826}" destId="{DF5C7814-2047-4410-AA33-3D7D5CA87474}" srcOrd="14" destOrd="0" presId="urn:microsoft.com/office/officeart/2005/8/layout/radial6"/>
    <dgm:cxn modelId="{6E34F1A4-7FE5-4BED-B313-A933405926AC}" type="presParOf" srcId="{F33FED3A-CAC1-4F60-A922-79DCE423A826}" destId="{29005981-2B07-4372-B65B-997A68DF145D}" srcOrd="15" destOrd="0" presId="urn:microsoft.com/office/officeart/2005/8/layout/radial6"/>
    <dgm:cxn modelId="{E3132C70-087B-4934-8CEE-940F225B3B71}" type="presParOf" srcId="{F33FED3A-CAC1-4F60-A922-79DCE423A826}" destId="{D6D161F2-BCF0-49C6-807B-72B4FA4CEC84}" srcOrd="16" destOrd="0" presId="urn:microsoft.com/office/officeart/2005/8/layout/radial6"/>
    <dgm:cxn modelId="{B103C274-C204-48F1-B6D5-0F48E107B488}" type="presParOf" srcId="{F33FED3A-CAC1-4F60-A922-79DCE423A826}" destId="{8F4279E3-C982-4B72-8A61-1361C9B2743F}" srcOrd="17" destOrd="0" presId="urn:microsoft.com/office/officeart/2005/8/layout/radial6"/>
    <dgm:cxn modelId="{1A6B6A8B-C920-4EB8-A5CE-4C6D2EBBFB5F}" type="presParOf" srcId="{F33FED3A-CAC1-4F60-A922-79DCE423A826}" destId="{DA6990C8-4D2B-47FA-BE0B-ECBB554CAD00}" srcOrd="18" destOrd="0" presId="urn:microsoft.com/office/officeart/2005/8/layout/radial6"/>
    <dgm:cxn modelId="{60DC9A77-A17C-47CC-B6EB-32ACA15C94C3}" type="presParOf" srcId="{F33FED3A-CAC1-4F60-A922-79DCE423A826}" destId="{C0619FD1-3106-4245-9A50-442C6F62D67C}" srcOrd="19" destOrd="0" presId="urn:microsoft.com/office/officeart/2005/8/layout/radial6"/>
    <dgm:cxn modelId="{C1922622-1485-4662-A50E-1BD0DAE72E1B}" type="presParOf" srcId="{F33FED3A-CAC1-4F60-A922-79DCE423A826}" destId="{62C32088-9B46-42E4-9980-C2DD8FE9CFEE}" srcOrd="20" destOrd="0" presId="urn:microsoft.com/office/officeart/2005/8/layout/radial6"/>
    <dgm:cxn modelId="{47F2ED66-11F2-4754-9C02-A6E9C12E2FF1}" type="presParOf" srcId="{F33FED3A-CAC1-4F60-A922-79DCE423A826}" destId="{ABFD4DC5-7F96-4108-BE86-DD71222D46BC}" srcOrd="21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FD4DC5-7F96-4108-BE86-DD71222D46BC}">
      <dsp:nvSpPr>
        <dsp:cNvPr id="0" name=""/>
        <dsp:cNvSpPr/>
      </dsp:nvSpPr>
      <dsp:spPr>
        <a:xfrm>
          <a:off x="597682" y="760383"/>
          <a:ext cx="4560228" cy="4560228"/>
        </a:xfrm>
        <a:prstGeom prst="blockArc">
          <a:avLst>
            <a:gd name="adj1" fmla="val 13497637"/>
            <a:gd name="adj2" fmla="val 16539592"/>
            <a:gd name="adj3" fmla="val 3896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6990C8-4D2B-47FA-BE0B-ECBB554CAD00}">
      <dsp:nvSpPr>
        <dsp:cNvPr id="0" name=""/>
        <dsp:cNvSpPr/>
      </dsp:nvSpPr>
      <dsp:spPr>
        <a:xfrm>
          <a:off x="763657" y="574528"/>
          <a:ext cx="4560228" cy="4560228"/>
        </a:xfrm>
        <a:prstGeom prst="blockArc">
          <a:avLst>
            <a:gd name="adj1" fmla="val 10028571"/>
            <a:gd name="adj2" fmla="val 13114286"/>
            <a:gd name="adj3" fmla="val 3896"/>
          </a:avLst>
        </a:prstGeom>
        <a:solidFill>
          <a:srgbClr val="19D8D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005981-2B07-4372-B65B-997A68DF145D}">
      <dsp:nvSpPr>
        <dsp:cNvPr id="0" name=""/>
        <dsp:cNvSpPr/>
      </dsp:nvSpPr>
      <dsp:spPr>
        <a:xfrm>
          <a:off x="763657" y="574528"/>
          <a:ext cx="4560228" cy="4560228"/>
        </a:xfrm>
        <a:prstGeom prst="blockArc">
          <a:avLst>
            <a:gd name="adj1" fmla="val 6942857"/>
            <a:gd name="adj2" fmla="val 10028571"/>
            <a:gd name="adj3" fmla="val 3896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16440D-3525-48D6-A4AE-C49C00FB8651}">
      <dsp:nvSpPr>
        <dsp:cNvPr id="0" name=""/>
        <dsp:cNvSpPr/>
      </dsp:nvSpPr>
      <dsp:spPr>
        <a:xfrm>
          <a:off x="763657" y="574528"/>
          <a:ext cx="4560228" cy="4560228"/>
        </a:xfrm>
        <a:prstGeom prst="blockArc">
          <a:avLst>
            <a:gd name="adj1" fmla="val 3857143"/>
            <a:gd name="adj2" fmla="val 6942857"/>
            <a:gd name="adj3" fmla="val 3896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D33865-4962-4EBF-A15B-06EB8942C5DD}">
      <dsp:nvSpPr>
        <dsp:cNvPr id="0" name=""/>
        <dsp:cNvSpPr/>
      </dsp:nvSpPr>
      <dsp:spPr>
        <a:xfrm>
          <a:off x="763657" y="574528"/>
          <a:ext cx="4560228" cy="4560228"/>
        </a:xfrm>
        <a:prstGeom prst="blockArc">
          <a:avLst>
            <a:gd name="adj1" fmla="val 771429"/>
            <a:gd name="adj2" fmla="val 3857143"/>
            <a:gd name="adj3" fmla="val 3896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7E327F-30E6-433A-92DD-78A24FF4FCA6}">
      <dsp:nvSpPr>
        <dsp:cNvPr id="0" name=""/>
        <dsp:cNvSpPr/>
      </dsp:nvSpPr>
      <dsp:spPr>
        <a:xfrm>
          <a:off x="763657" y="574528"/>
          <a:ext cx="4560228" cy="4560228"/>
        </a:xfrm>
        <a:prstGeom prst="blockArc">
          <a:avLst>
            <a:gd name="adj1" fmla="val 19285714"/>
            <a:gd name="adj2" fmla="val 771429"/>
            <a:gd name="adj3" fmla="val 3896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7B85E5-2DCC-4531-AE13-DBC36AA0C2F1}">
      <dsp:nvSpPr>
        <dsp:cNvPr id="0" name=""/>
        <dsp:cNvSpPr/>
      </dsp:nvSpPr>
      <dsp:spPr>
        <a:xfrm>
          <a:off x="937379" y="768102"/>
          <a:ext cx="4560228" cy="4560228"/>
        </a:xfrm>
        <a:prstGeom prst="blockArc">
          <a:avLst>
            <a:gd name="adj1" fmla="val 16016613"/>
            <a:gd name="adj2" fmla="val 18885548"/>
            <a:gd name="adj3" fmla="val 3896"/>
          </a:avLst>
        </a:prstGeom>
        <a:solidFill>
          <a:srgbClr val="19D8D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398467-44AF-4D0C-98F8-8B4568066407}">
      <dsp:nvSpPr>
        <dsp:cNvPr id="0" name=""/>
        <dsp:cNvSpPr/>
      </dsp:nvSpPr>
      <dsp:spPr>
        <a:xfrm>
          <a:off x="1936609" y="1933083"/>
          <a:ext cx="2245267" cy="1762542"/>
        </a:xfrm>
        <a:prstGeom prst="ellipse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1400" b="1" i="0" kern="1200" dirty="0">
              <a:latin typeface="Century Gothic" panose="020B0502020202020204" pitchFamily="34" charset="0"/>
            </a:rPr>
            <a:t>Auditoría Calidad Vivienda Interés Social</a:t>
          </a:r>
        </a:p>
      </dsp:txBody>
      <dsp:txXfrm>
        <a:off x="2265421" y="2191201"/>
        <a:ext cx="1587643" cy="1246306"/>
      </dsp:txXfrm>
    </dsp:sp>
    <dsp:sp modelId="{D10EA1A5-EE18-4026-BFA8-C59951B55ABD}">
      <dsp:nvSpPr>
        <dsp:cNvPr id="0" name=""/>
        <dsp:cNvSpPr/>
      </dsp:nvSpPr>
      <dsp:spPr>
        <a:xfrm>
          <a:off x="2363219" y="198808"/>
          <a:ext cx="1470134" cy="1233779"/>
        </a:xfrm>
        <a:prstGeom prst="ellipse">
          <a:avLst/>
        </a:prstGeom>
        <a:solidFill>
          <a:srgbClr val="19D8D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1400" b="1" i="0" kern="1200" dirty="0">
              <a:latin typeface="Century Gothic" panose="020B0502020202020204" pitchFamily="34" charset="0"/>
            </a:rPr>
            <a:t>270 viviendas</a:t>
          </a:r>
        </a:p>
      </dsp:txBody>
      <dsp:txXfrm>
        <a:off x="2578515" y="379491"/>
        <a:ext cx="1039542" cy="872413"/>
      </dsp:txXfrm>
    </dsp:sp>
    <dsp:sp modelId="{C3842F90-C49E-42CE-BD03-771A85E6677D}">
      <dsp:nvSpPr>
        <dsp:cNvPr id="0" name=""/>
        <dsp:cNvSpPr/>
      </dsp:nvSpPr>
      <dsp:spPr>
        <a:xfrm>
          <a:off x="3966522" y="843817"/>
          <a:ext cx="1650377" cy="123377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1300" b="1" i="0" kern="1200" dirty="0">
              <a:latin typeface="Century Gothic" panose="020B0502020202020204" pitchFamily="34" charset="0"/>
            </a:rPr>
            <a:t>Metodología CFIA Proyectos</a:t>
          </a:r>
        </a:p>
      </dsp:txBody>
      <dsp:txXfrm>
        <a:off x="4208214" y="1024500"/>
        <a:ext cx="1166993" cy="872413"/>
      </dsp:txXfrm>
    </dsp:sp>
    <dsp:sp modelId="{34B809FF-D854-42E3-9B1C-C93427ACE084}">
      <dsp:nvSpPr>
        <dsp:cNvPr id="0" name=""/>
        <dsp:cNvSpPr/>
      </dsp:nvSpPr>
      <dsp:spPr>
        <a:xfrm>
          <a:off x="4453402" y="2735242"/>
          <a:ext cx="1540028" cy="123377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1400" b="1" i="0" kern="1200" dirty="0">
              <a:latin typeface="Century Gothic" panose="020B0502020202020204" pitchFamily="34" charset="0"/>
            </a:rPr>
            <a:t>Inspección técnica vivienda</a:t>
          </a:r>
        </a:p>
      </dsp:txBody>
      <dsp:txXfrm>
        <a:off x="4678934" y="2915925"/>
        <a:ext cx="1088964" cy="872413"/>
      </dsp:txXfrm>
    </dsp:sp>
    <dsp:sp modelId="{6A53186E-6974-44E9-B359-0C4A7226D681}">
      <dsp:nvSpPr>
        <dsp:cNvPr id="0" name=""/>
        <dsp:cNvSpPr/>
      </dsp:nvSpPr>
      <dsp:spPr>
        <a:xfrm>
          <a:off x="3232687" y="4252046"/>
          <a:ext cx="1562236" cy="123377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1400" b="1" i="0" kern="1200" dirty="0">
              <a:latin typeface="Century Gothic" panose="020B0502020202020204" pitchFamily="34" charset="0"/>
            </a:rPr>
            <a:t>Valoración social de la familia</a:t>
          </a:r>
        </a:p>
      </dsp:txBody>
      <dsp:txXfrm>
        <a:off x="3461471" y="4432729"/>
        <a:ext cx="1104668" cy="872413"/>
      </dsp:txXfrm>
    </dsp:sp>
    <dsp:sp modelId="{59A2CAD3-EDD9-4448-8A7A-2D40BBDECF1E}">
      <dsp:nvSpPr>
        <dsp:cNvPr id="0" name=""/>
        <dsp:cNvSpPr/>
      </dsp:nvSpPr>
      <dsp:spPr>
        <a:xfrm>
          <a:off x="1277722" y="4252046"/>
          <a:ext cx="1592032" cy="1233779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1200" b="1" i="0" kern="1200" spc="0" dirty="0">
              <a:latin typeface="Century Gothic" panose="020B0502020202020204" pitchFamily="34" charset="0"/>
            </a:rPr>
            <a:t>Inspección técnica proyectos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1200" b="1" i="0" kern="1200" spc="0" dirty="0">
              <a:latin typeface="Century Gothic" panose="020B0502020202020204" pitchFamily="34" charset="0"/>
            </a:rPr>
            <a:t>(3 un.)</a:t>
          </a:r>
        </a:p>
      </dsp:txBody>
      <dsp:txXfrm>
        <a:off x="1510870" y="4432729"/>
        <a:ext cx="1125736" cy="872413"/>
      </dsp:txXfrm>
    </dsp:sp>
    <dsp:sp modelId="{D6D161F2-BCF0-49C6-807B-72B4FA4CEC84}">
      <dsp:nvSpPr>
        <dsp:cNvPr id="0" name=""/>
        <dsp:cNvSpPr/>
      </dsp:nvSpPr>
      <dsp:spPr>
        <a:xfrm>
          <a:off x="93730" y="2735242"/>
          <a:ext cx="1540793" cy="1233779"/>
        </a:xfrm>
        <a:prstGeom prst="ellipse">
          <a:avLst/>
        </a:prstGeom>
        <a:solidFill>
          <a:srgbClr val="19D8D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1400" b="1" i="0" kern="1200" dirty="0">
              <a:latin typeface="Century Gothic" panose="020B0502020202020204" pitchFamily="34" charset="0"/>
            </a:rPr>
            <a:t>Análisis de causa resultados</a:t>
          </a:r>
        </a:p>
      </dsp:txBody>
      <dsp:txXfrm>
        <a:off x="319374" y="2915925"/>
        <a:ext cx="1089505" cy="872413"/>
      </dsp:txXfrm>
    </dsp:sp>
    <dsp:sp modelId="{C0619FD1-3106-4245-9A50-442C6F62D67C}">
      <dsp:nvSpPr>
        <dsp:cNvPr id="0" name=""/>
        <dsp:cNvSpPr/>
      </dsp:nvSpPr>
      <dsp:spPr>
        <a:xfrm>
          <a:off x="494708" y="794928"/>
          <a:ext cx="1602248" cy="133155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1400" b="1" i="0" kern="1200" dirty="0">
              <a:latin typeface="Century Gothic" panose="020B0502020202020204" pitchFamily="34" charset="0"/>
            </a:rPr>
            <a:t>Análisis geoespacial</a:t>
          </a:r>
        </a:p>
      </dsp:txBody>
      <dsp:txXfrm>
        <a:off x="729352" y="989930"/>
        <a:ext cx="1132960" cy="9415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EF077B-7F27-445C-B10F-26B7EF0A24EB}" type="datetimeFigureOut">
              <a:rPr lang="es-CR" smtClean="0"/>
              <a:t>9/12/21</a:t>
            </a:fld>
            <a:endParaRPr lang="es-C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9842C0-37C4-4637-8876-3278ED17A82E}" type="slidenum">
              <a:rPr lang="es-CR" smtClean="0"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923567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842C0-37C4-4637-8876-3278ED17A82E}" type="slidenum">
              <a:rPr lang="es-CR" smtClean="0"/>
              <a:t>4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1573482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842C0-37C4-4637-8876-3278ED17A82E}" type="slidenum">
              <a:rPr lang="es-CR" smtClean="0"/>
              <a:t>10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730895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842C0-37C4-4637-8876-3278ED17A82E}" type="slidenum">
              <a:rPr lang="es-CR" smtClean="0"/>
              <a:t>11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305864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842C0-37C4-4637-8876-3278ED17A82E}" type="slidenum">
              <a:rPr lang="es-CR" smtClean="0"/>
              <a:t>12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61353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842C0-37C4-4637-8876-3278ED17A82E}" type="slidenum">
              <a:rPr lang="es-CR" smtClean="0"/>
              <a:t>16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8281557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842C0-37C4-4637-8876-3278ED17A82E}" type="slidenum">
              <a:rPr lang="es-CR" smtClean="0"/>
              <a:t>17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005062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A0D439-7368-47F5-9B75-BB824189B2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78ADF11-DE5C-402F-94CC-9682D2475B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C52B3F9-6E6B-4A0C-B17B-F3C2B1E32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D784E-54CB-415B-BA0E-769BCE705AAC}" type="datetimeFigureOut">
              <a:rPr lang="es-CR" smtClean="0"/>
              <a:t>9/12/21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6B16F78-D807-4535-9B2C-D8DF4894D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26D8291-24BC-4DD7-B30B-CFA2E5392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B6C68-6BF4-46D8-B81D-D7E67A2D5641}" type="slidenum">
              <a:rPr lang="es-CR" smtClean="0"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467522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77FD3A-2E6F-45DA-92F9-22A43C2CD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1BC1CE8-8B7D-4A18-83B2-02666AF56F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42B1221-524B-4C8C-81D5-B1B8C7D8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D784E-54CB-415B-BA0E-769BCE705AAC}" type="datetimeFigureOut">
              <a:rPr lang="es-CR" smtClean="0"/>
              <a:t>9/12/21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474D0E3-D16F-4DF8-BE0A-6272F949F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E2DF5F1-D428-48A0-9F6B-987301A64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B6C68-6BF4-46D8-B81D-D7E67A2D5641}" type="slidenum">
              <a:rPr lang="es-CR" smtClean="0"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4108796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1EE3F11-E34E-40CF-84E9-5AFAB05CBC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72B379F-0088-4824-AA56-B25398F5DB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298957-2B02-4F6F-81E8-6A396064C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D784E-54CB-415B-BA0E-769BCE705AAC}" type="datetimeFigureOut">
              <a:rPr lang="es-CR" smtClean="0"/>
              <a:t>9/12/21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3C7C5FF-7A87-4921-AF8D-0CE6AF71B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813410A-3ED1-4090-929E-BC333D194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B6C68-6BF4-46D8-B81D-D7E67A2D5641}" type="slidenum">
              <a:rPr lang="es-CR" smtClean="0"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843222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F77E81-CD14-48F4-A808-B6FD9ED41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D89FE6B-64EF-4B2F-9B6B-86272AA6AF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1562C8E-AF9C-4884-A5A4-DBC063BE6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D784E-54CB-415B-BA0E-769BCE705AAC}" type="datetimeFigureOut">
              <a:rPr lang="es-CR" smtClean="0"/>
              <a:t>9/12/21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DC5AB9C-EB41-4125-BCFD-C755C91C3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209217-461F-4780-AC68-771F286AD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B6C68-6BF4-46D8-B81D-D7E67A2D5641}" type="slidenum">
              <a:rPr lang="es-CR" smtClean="0"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744696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3D6DBC-0C71-4812-9CAE-0B6BB845E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F4BCEFA-29A7-41C1-BDB3-44D837FB1B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81E7C9F-BE1D-4E4E-A116-2327D80FE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D784E-54CB-415B-BA0E-769BCE705AAC}" type="datetimeFigureOut">
              <a:rPr lang="es-CR" smtClean="0"/>
              <a:t>9/12/21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3155F9D-FAB8-4435-9E28-76680CC6D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FDDD21F-DD56-4FAC-8FAF-B8DD81D2F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B6C68-6BF4-46D8-B81D-D7E67A2D5641}" type="slidenum">
              <a:rPr lang="es-CR" smtClean="0"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104844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2931A4-C13C-4A4B-AC84-73E26A0C9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3B3D988-FF7F-41AC-921F-1853637D41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68AABE0-6E42-4EC9-B41E-A4780277B8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29B0EDE-4A06-4449-910F-ABE028736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D784E-54CB-415B-BA0E-769BCE705AAC}" type="datetimeFigureOut">
              <a:rPr lang="es-CR" smtClean="0"/>
              <a:t>9/12/21</a:t>
            </a:fld>
            <a:endParaRPr lang="es-C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BAA26E6-FCDC-4FF8-A44D-A95E75002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832B799-124A-4D5F-A283-40293EB69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B6C68-6BF4-46D8-B81D-D7E67A2D5641}" type="slidenum">
              <a:rPr lang="es-CR" smtClean="0"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090386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85CFB5-145E-4027-9192-A14BE00C4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F7D8BDA-BE31-485C-908F-0D9D97BB8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B7F6818-6BEF-4C6D-98D7-14AACDABB1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22C9838-CF0F-4B85-BE83-FBE0EC57BF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CA038BF-F258-4B1D-A79A-F9CEBB417C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EBD5A85-BCCC-47B0-BA3F-05C95238F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D784E-54CB-415B-BA0E-769BCE705AAC}" type="datetimeFigureOut">
              <a:rPr lang="es-CR" smtClean="0"/>
              <a:t>9/12/21</a:t>
            </a:fld>
            <a:endParaRPr lang="es-C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D0F5CCC-2C17-432F-9972-82377DDD5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A63800A-9ECD-482F-B765-E4D352ABE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B6C68-6BF4-46D8-B81D-D7E67A2D5641}" type="slidenum">
              <a:rPr lang="es-CR" smtClean="0"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4036555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8F7252-EFD5-413F-A628-0608EC6D5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7FBC439-E1DE-4FC1-9056-9D7C4ADA6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D784E-54CB-415B-BA0E-769BCE705AAC}" type="datetimeFigureOut">
              <a:rPr lang="es-CR" smtClean="0"/>
              <a:t>9/12/21</a:t>
            </a:fld>
            <a:endParaRPr lang="es-C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7388A1F-B359-49ED-818C-E3C78C012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59E5A3A-6AC8-4430-AC8A-D987F0BD2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B6C68-6BF4-46D8-B81D-D7E67A2D5641}" type="slidenum">
              <a:rPr lang="es-CR" smtClean="0"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366460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0836647-F5ED-4272-854A-FDB69FF5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D784E-54CB-415B-BA0E-769BCE705AAC}" type="datetimeFigureOut">
              <a:rPr lang="es-CR" smtClean="0"/>
              <a:t>9/12/21</a:t>
            </a:fld>
            <a:endParaRPr lang="es-C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003C926-97DC-42DE-BD37-27FAFD098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430F674-EB59-4E6F-AB81-35FCDC63F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B6C68-6BF4-46D8-B81D-D7E67A2D5641}" type="slidenum">
              <a:rPr lang="es-CR" smtClean="0"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950312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C0ED62-4EA1-4FF9-A2A1-F9C9F7CC1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E9C2850-D894-4C81-BA21-579D57848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4CDC19F-4AC4-4143-BE32-F1458FA3E4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D32B835-2D06-421C-833B-23A752C8F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D784E-54CB-415B-BA0E-769BCE705AAC}" type="datetimeFigureOut">
              <a:rPr lang="es-CR" smtClean="0"/>
              <a:t>9/12/21</a:t>
            </a:fld>
            <a:endParaRPr lang="es-C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348584D-51A5-4BB1-A1D1-ED4AD00CE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6ACF1BF-9DC3-4141-821F-022AB9AB2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B6C68-6BF4-46D8-B81D-D7E67A2D5641}" type="slidenum">
              <a:rPr lang="es-CR" smtClean="0"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018885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308FE8-2393-4AB2-A48D-D833DC482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D904E72-4115-47A0-8B62-2A498ED648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s-C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FB16323-C65B-4305-A793-763F2552C1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D7A920E-0CD7-42A9-8D45-285F4091E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D784E-54CB-415B-BA0E-769BCE705AAC}" type="datetimeFigureOut">
              <a:rPr lang="es-CR" smtClean="0"/>
              <a:t>9/12/21</a:t>
            </a:fld>
            <a:endParaRPr lang="es-C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2E47A4C-4462-43E8-A213-84BFA0B67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46D863C-8DEF-4737-A272-211871957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B6C68-6BF4-46D8-B81D-D7E67A2D5641}" type="slidenum">
              <a:rPr lang="es-CR" smtClean="0"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360943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430855E-DBDC-4280-B237-27B667B09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9FE8B27-B268-492B-BF85-A5D3EF3936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9D80CA6-EDC4-47DB-92FF-1B7DB4E8F9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7D784E-54CB-415B-BA0E-769BCE705AAC}" type="datetimeFigureOut">
              <a:rPr lang="es-CR" smtClean="0"/>
              <a:t>9/12/21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EB4C579-A1C1-4DA4-B6CB-393EA21E33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388B9D9-26EC-4C0C-BAF0-4F49B79A6C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6B6C68-6BF4-46D8-B81D-D7E67A2D5641}" type="slidenum">
              <a:rPr lang="es-CR" smtClean="0"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4186212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70D24EC5-4086-4E56-867E-4E38B8CF8C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086282"/>
            <a:ext cx="9144000" cy="1022970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s-CR" dirty="0">
              <a:cs typeface="Calibri"/>
            </a:endParaRPr>
          </a:p>
          <a:p>
            <a:r>
              <a:rPr lang="es-CR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Diciembre 2021</a:t>
            </a:r>
            <a:endParaRPr lang="es-CR" sz="1600" dirty="0">
              <a:solidFill>
                <a:schemeClr val="bg1"/>
              </a:solidFill>
              <a:latin typeface="Century Gothic" panose="020B0502020202020204" pitchFamily="34" charset="0"/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0CF5AB-4457-2841-9A33-8A0997F808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102" y="748748"/>
            <a:ext cx="3143795" cy="88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6693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A picture containing outdoor, house&#10;&#10;Description automatically generated">
            <a:extLst>
              <a:ext uri="{FF2B5EF4-FFF2-40B4-BE49-F238E27FC236}">
                <a16:creationId xmlns:a16="http://schemas.microsoft.com/office/drawing/2014/main" id="{E778EEC5-AD5A-437E-A51E-4BB8C74951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410" y="2011679"/>
            <a:ext cx="2124297" cy="343534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D87AC87-F879-4585-87AF-06BB95F1E6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6" r="14772"/>
          <a:stretch/>
        </p:blipFill>
        <p:spPr>
          <a:xfrm>
            <a:off x="575550" y="2011680"/>
            <a:ext cx="4080808" cy="3429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C781ADE-6A42-4150-8217-9E89C8576A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4177" y="2011678"/>
            <a:ext cx="4907229" cy="3447381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41E4C192-4D67-4AF9-B39E-66D02319B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0941" y="674996"/>
            <a:ext cx="5835567" cy="1075427"/>
          </a:xfrm>
        </p:spPr>
        <p:txBody>
          <a:bodyPr/>
          <a:lstStyle/>
          <a:p>
            <a:pPr algn="ctr"/>
            <a:r>
              <a:rPr lang="es-CR" b="1" dirty="0">
                <a:solidFill>
                  <a:srgbClr val="17CBC6"/>
                </a:solidFill>
                <a:latin typeface="Century Gothic" panose="020B0502020202020204" pitchFamily="34" charset="0"/>
              </a:rPr>
              <a:t>Proyectos verticales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56C106-81E5-324C-A09B-7D4072A0E2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5540"/>
            <a:ext cx="121920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011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F56C106-81E5-324C-A09B-7D4072A0E2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5540"/>
            <a:ext cx="12192000" cy="787400"/>
          </a:xfrm>
          <a:prstGeom prst="rect">
            <a:avLst/>
          </a:prstGeom>
        </p:spPr>
      </p:pic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B7C14AFF-3336-48D5-8DD6-31CECED54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9364" y="1602144"/>
            <a:ext cx="10420948" cy="3977389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marL="0" indent="0" algn="just">
              <a:buNone/>
            </a:pPr>
            <a:r>
              <a:rPr lang="es-ES" sz="3100" dirty="0">
                <a:latin typeface="Century Gothic" panose="020B0502020202020204" pitchFamily="34" charset="0"/>
                <a:cs typeface="Arial" panose="020B0604020202020204" pitchFamily="34" charset="0"/>
              </a:rPr>
              <a:t>Valorar la solución habitacional brindada por el SFNV en vivienda individual, en cuanto a la aplicación de la normativa vigente que establece las características mínimas que deben cumplir dichas obras.</a:t>
            </a:r>
          </a:p>
          <a:p>
            <a:pPr marL="0" indent="0">
              <a:buNone/>
            </a:pPr>
            <a:endParaRPr lang="es-ES" sz="3100" dirty="0"/>
          </a:p>
          <a:p>
            <a:pPr marL="0" indent="0">
              <a:buNone/>
            </a:pPr>
            <a:r>
              <a:rPr lang="es-ES" sz="3100" i="1" dirty="0">
                <a:latin typeface="Century Gothic" panose="020B0502020202020204" pitchFamily="34" charset="0"/>
                <a:cs typeface="Arial" panose="020B0604020202020204" pitchFamily="34" charset="0"/>
              </a:rPr>
              <a:t>En específico:</a:t>
            </a:r>
          </a:p>
          <a:p>
            <a:r>
              <a:rPr lang="es-ES" sz="2600" dirty="0">
                <a:latin typeface="Century Gothic" panose="020B0502020202020204" pitchFamily="34" charset="0"/>
                <a:cs typeface="Arial" panose="020B0604020202020204" pitchFamily="34" charset="0"/>
              </a:rPr>
              <a:t>Valorar la calidad integral del sistema constructivo utilizado y acabados</a:t>
            </a:r>
          </a:p>
          <a:p>
            <a:r>
              <a:rPr lang="es-ES" sz="2600" dirty="0">
                <a:latin typeface="Century Gothic" panose="020B0502020202020204" pitchFamily="34" charset="0"/>
                <a:cs typeface="Arial" panose="020B0604020202020204" pitchFamily="34" charset="0"/>
              </a:rPr>
              <a:t>Verificar el cumplimiento de normativa sobre tramitación </a:t>
            </a:r>
          </a:p>
          <a:p>
            <a:r>
              <a:rPr lang="es-ES" sz="2600" dirty="0">
                <a:latin typeface="Century Gothic" panose="020B0502020202020204" pitchFamily="34" charset="0"/>
                <a:cs typeface="Arial" panose="020B0604020202020204" pitchFamily="34" charset="0"/>
              </a:rPr>
              <a:t>Verificación del cumplimiento del Código Eléctrico Nacional 2014 y Código Sísmico 2010</a:t>
            </a:r>
          </a:p>
          <a:p>
            <a:r>
              <a:rPr lang="es-ES" sz="2600" dirty="0">
                <a:latin typeface="Century Gothic" panose="020B0502020202020204" pitchFamily="34" charset="0"/>
                <a:cs typeface="Arial" panose="020B0604020202020204" pitchFamily="34" charset="0"/>
              </a:rPr>
              <a:t>Evaluar lo indicado en el Reglamento de Profesionales Fiscalizadores VIS</a:t>
            </a:r>
          </a:p>
          <a:p>
            <a:r>
              <a:rPr lang="es-ES" sz="2600" dirty="0">
                <a:latin typeface="Century Gothic" panose="020B0502020202020204" pitchFamily="34" charset="0"/>
                <a:cs typeface="Arial" panose="020B0604020202020204" pitchFamily="34" charset="0"/>
              </a:rPr>
              <a:t>Verificar el servicio profesional brindado por el profesional participante</a:t>
            </a:r>
          </a:p>
          <a:p>
            <a:r>
              <a:rPr lang="es-ES" sz="2600" dirty="0">
                <a:latin typeface="Century Gothic" panose="020B0502020202020204" pitchFamily="34" charset="0"/>
                <a:cs typeface="Arial" panose="020B0604020202020204" pitchFamily="34" charset="0"/>
              </a:rPr>
              <a:t>Informar a autoridades del SFNV de situaciones que requieren atención o acción</a:t>
            </a:r>
            <a:endParaRPr lang="es-CR" sz="26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ítulo 3">
            <a:extLst>
              <a:ext uri="{FF2B5EF4-FFF2-40B4-BE49-F238E27FC236}">
                <a16:creationId xmlns:a16="http://schemas.microsoft.com/office/drawing/2014/main" id="{F25EFBD2-3DF4-44E0-B758-685B7A72F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688" y="44367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ES" sz="4000" b="1" dirty="0">
                <a:latin typeface="Century Gothic" panose="020B0502020202020204" pitchFamily="34" charset="0"/>
              </a:rPr>
              <a:t>Módulo Técnico</a:t>
            </a:r>
            <a:endParaRPr lang="es-CR" sz="4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2412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F56C106-81E5-324C-A09B-7D4072A0E2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5540"/>
            <a:ext cx="12192000" cy="787400"/>
          </a:xfrm>
          <a:prstGeom prst="rect">
            <a:avLst/>
          </a:prstGeom>
        </p:spPr>
      </p:pic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9A6DAE1B-F347-4AAA-8BD3-D8A485C844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8041" y="1625600"/>
            <a:ext cx="9994680" cy="4241800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 algn="just">
              <a:buNone/>
            </a:pPr>
            <a:r>
              <a:rPr lang="es-ES" dirty="0">
                <a:latin typeface="Century Gothic" panose="020B0502020202020204" pitchFamily="34" charset="0"/>
                <a:cs typeface="Arial" panose="020B0604020202020204" pitchFamily="34" charset="0"/>
              </a:rPr>
              <a:t>Explicar, por medio de la opinión de las personas beneficiarias su experiencia en la tramitación del Bono Familiar de Vivienda, en cuanto al proceso de selección, asignación e inversión; así como su satisfacción general con respecto a la vivienda obtenida.</a:t>
            </a:r>
          </a:p>
          <a:p>
            <a:pPr marL="0" indent="0" algn="just">
              <a:buNone/>
            </a:pPr>
            <a:endParaRPr lang="es-ES" dirty="0"/>
          </a:p>
          <a:p>
            <a:pPr marL="0" indent="0">
              <a:buNone/>
            </a:pPr>
            <a:r>
              <a:rPr lang="es-ES" i="1" dirty="0">
                <a:latin typeface="Century Gothic" panose="020B0502020202020204" pitchFamily="34" charset="0"/>
                <a:cs typeface="Arial" panose="020B0604020202020204" pitchFamily="34" charset="0"/>
              </a:rPr>
              <a:t>En específico:</a:t>
            </a:r>
          </a:p>
          <a:p>
            <a:r>
              <a:rPr lang="es-ES" sz="2300" dirty="0">
                <a:latin typeface="Century Gothic" panose="020B0502020202020204" pitchFamily="34" charset="0"/>
                <a:cs typeface="Arial" panose="020B0604020202020204" pitchFamily="34" charset="0"/>
              </a:rPr>
              <a:t>Verificar que la persona beneficiaria sea la que habita la casa.</a:t>
            </a:r>
          </a:p>
          <a:p>
            <a:r>
              <a:rPr lang="es-ES" sz="2300" dirty="0">
                <a:latin typeface="Century Gothic" panose="020B0502020202020204" pitchFamily="34" charset="0"/>
                <a:cs typeface="Arial" panose="020B0604020202020204" pitchFamily="34" charset="0"/>
              </a:rPr>
              <a:t>Analizar la opinión de la persona beneficiaria sobre el SFNV.</a:t>
            </a:r>
          </a:p>
          <a:p>
            <a:r>
              <a:rPr lang="es-ES" sz="2300" dirty="0">
                <a:latin typeface="Century Gothic" panose="020B0502020202020204" pitchFamily="34" charset="0"/>
                <a:cs typeface="Arial" panose="020B0604020202020204" pitchFamily="34" charset="0"/>
              </a:rPr>
              <a:t>Comparar si las condiciones de vida del núcleo familiar han mejorado a partir del apoyo recibido.</a:t>
            </a:r>
          </a:p>
          <a:p>
            <a:r>
              <a:rPr lang="es-ES" sz="2300" dirty="0">
                <a:latin typeface="Century Gothic" panose="020B0502020202020204" pitchFamily="34" charset="0"/>
                <a:cs typeface="Arial" panose="020B0604020202020204" pitchFamily="34" charset="0"/>
              </a:rPr>
              <a:t>Evaluar el servicio brindado por las personas miembros a cargo de la inspección y fiscalización. </a:t>
            </a:r>
          </a:p>
          <a:p>
            <a:r>
              <a:rPr lang="es-ES" sz="2300" dirty="0">
                <a:latin typeface="Century Gothic" panose="020B0502020202020204" pitchFamily="34" charset="0"/>
                <a:cs typeface="Arial" panose="020B0604020202020204" pitchFamily="34" charset="0"/>
              </a:rPr>
              <a:t>Informar a autoridades del SFNV de situaciones que requieren atención o acción.</a:t>
            </a:r>
            <a:endParaRPr lang="es-CR" sz="23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ítulo 3">
            <a:extLst>
              <a:ext uri="{FF2B5EF4-FFF2-40B4-BE49-F238E27FC236}">
                <a16:creationId xmlns:a16="http://schemas.microsoft.com/office/drawing/2014/main" id="{C4E60D45-4436-4866-AB11-EA5EBC4FD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688" y="44367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ES" sz="4000" b="1" dirty="0">
                <a:latin typeface="Century Gothic" panose="020B0502020202020204" pitchFamily="34" charset="0"/>
              </a:rPr>
              <a:t>Módulo Social</a:t>
            </a:r>
            <a:endParaRPr lang="es-CR" sz="4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0185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7D502AB-6715-5C4D-B6CF-CEA70BBB20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9"/>
            <a:ext cx="12192000" cy="68560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68C7CA-1307-6C4E-9B70-B032493888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102" y="1488977"/>
            <a:ext cx="2782389" cy="78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65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B0C823CF-021D-4962-BC74-DF7CD84AF5A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2367675"/>
              </p:ext>
            </p:extLst>
          </p:nvPr>
        </p:nvGraphicFramePr>
        <p:xfrm>
          <a:off x="586374" y="743481"/>
          <a:ext cx="11019251" cy="51533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F2B17B86-40C4-B24B-8A4A-92DCCA960A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5540"/>
            <a:ext cx="121920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161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AA953A-E2A3-4A88-BCCF-4F0E8AEAF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590150"/>
            <a:ext cx="8017934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s-CR" sz="4000" b="1" spc="-150" dirty="0">
                <a:latin typeface="Century Gothic" panose="020B0502020202020204" pitchFamily="34" charset="0"/>
                <a:cs typeface="Arial" panose="020B0604020202020204" pitchFamily="34" charset="0"/>
              </a:rPr>
              <a:t>Ejemplos</a:t>
            </a:r>
            <a:br>
              <a:rPr lang="es-CR" sz="4000" b="1" spc="-150" dirty="0"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lang="es-CR" sz="4000" b="1" spc="-150" dirty="0">
                <a:latin typeface="Century Gothic" panose="020B0502020202020204" pitchFamily="34" charset="0"/>
                <a:cs typeface="Arial" panose="020B0604020202020204" pitchFamily="34" charset="0"/>
              </a:rPr>
              <a:t>Prácticas correctas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AAFCC0-B230-5046-9851-2B78943A9D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5540"/>
            <a:ext cx="121920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7475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tree, grass, ground&#10;&#10;Description automatically generated">
            <a:extLst>
              <a:ext uri="{FF2B5EF4-FFF2-40B4-BE49-F238E27FC236}">
                <a16:creationId xmlns:a16="http://schemas.microsoft.com/office/drawing/2014/main" id="{F97546C0-1797-4D79-93D4-C1FE17580D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3630" y="551733"/>
            <a:ext cx="2837468" cy="21746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788332-EC7F-4FD1-82D3-12F678A446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638"/>
          <a:stretch/>
        </p:blipFill>
        <p:spPr>
          <a:xfrm>
            <a:off x="6117657" y="551733"/>
            <a:ext cx="2992596" cy="2166088"/>
          </a:xfrm>
          <a:prstGeom prst="rect">
            <a:avLst/>
          </a:prstGeom>
        </p:spPr>
      </p:pic>
      <p:pic>
        <p:nvPicPr>
          <p:cNvPr id="7" name="Picture 8" descr="A picture containing ground, outdoor, curb&#10;&#10;Description automatically generated">
            <a:extLst>
              <a:ext uri="{FF2B5EF4-FFF2-40B4-BE49-F238E27FC236}">
                <a16:creationId xmlns:a16="http://schemas.microsoft.com/office/drawing/2014/main" id="{75360A65-566F-42B6-ADDF-2A8DCABD4D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5095" y="3009019"/>
            <a:ext cx="3845158" cy="2883869"/>
          </a:xfrm>
          <a:prstGeom prst="rect">
            <a:avLst/>
          </a:prstGeom>
        </p:spPr>
      </p:pic>
      <p:pic>
        <p:nvPicPr>
          <p:cNvPr id="11" name="Picture 6" descr="A picture containing indoor, floor, wall, bathroom&#10;&#10;Description automatically generated">
            <a:extLst>
              <a:ext uri="{FF2B5EF4-FFF2-40B4-BE49-F238E27FC236}">
                <a16:creationId xmlns:a16="http://schemas.microsoft.com/office/drawing/2014/main" id="{2755C2FB-03DD-4086-943C-418C64FC46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3630" y="3009019"/>
            <a:ext cx="2020412" cy="28838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1A19B5-4FC4-B545-9B19-33489E25BA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5540"/>
            <a:ext cx="121920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8529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building, sky, ground&#10;&#10;Description automatically generated">
            <a:extLst>
              <a:ext uri="{FF2B5EF4-FFF2-40B4-BE49-F238E27FC236}">
                <a16:creationId xmlns:a16="http://schemas.microsoft.com/office/drawing/2014/main" id="{D1693CCB-D2E9-46A1-854A-1C20581B4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0933" y="3103855"/>
            <a:ext cx="2305265" cy="2883870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0E8D98DE-BE55-4E24-8A19-52E511D0CB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2839" y="749953"/>
            <a:ext cx="3095510" cy="2166088"/>
          </a:xfrm>
          <a:prstGeom prst="rect">
            <a:avLst/>
          </a:prstGeom>
        </p:spPr>
      </p:pic>
      <p:pic>
        <p:nvPicPr>
          <p:cNvPr id="12" name="Picture 4" descr="A picture containing dirty&#10;&#10;Description automatically generated">
            <a:extLst>
              <a:ext uri="{FF2B5EF4-FFF2-40B4-BE49-F238E27FC236}">
                <a16:creationId xmlns:a16="http://schemas.microsoft.com/office/drawing/2014/main" id="{B45C9ACD-61B3-4B77-8556-D87AFD05AA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367" r="7367"/>
          <a:stretch/>
        </p:blipFill>
        <p:spPr>
          <a:xfrm>
            <a:off x="6730934" y="749953"/>
            <a:ext cx="2305265" cy="2206992"/>
          </a:xfrm>
          <a:prstGeom prst="rect">
            <a:avLst/>
          </a:prstGeom>
        </p:spPr>
      </p:pic>
      <p:pic>
        <p:nvPicPr>
          <p:cNvPr id="13" name="Marcador de contenido 4" descr="Casa de madera&#10;&#10;Descripción generada automáticamente con confianza media">
            <a:extLst>
              <a:ext uri="{FF2B5EF4-FFF2-40B4-BE49-F238E27FC236}">
                <a16:creationId xmlns:a16="http://schemas.microsoft.com/office/drawing/2014/main" id="{7732DB20-935B-4FF7-9505-BACF208258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3" r="13098"/>
          <a:stretch/>
        </p:blipFill>
        <p:spPr>
          <a:xfrm>
            <a:off x="2562839" y="3103856"/>
            <a:ext cx="3095510" cy="2883869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1A19B5-4FC4-B545-9B19-33489E25BA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5540"/>
            <a:ext cx="121920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4056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AA953A-E2A3-4A88-BCCF-4F0E8AEAF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590150"/>
            <a:ext cx="8017934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s-CR" sz="4000" b="1" spc="-150" dirty="0">
                <a:latin typeface="Century Gothic" panose="020B0502020202020204" pitchFamily="34" charset="0"/>
                <a:cs typeface="Arial" panose="020B0604020202020204" pitchFamily="34" charset="0"/>
              </a:rPr>
              <a:t>Ejemplos </a:t>
            </a:r>
            <a:br>
              <a:rPr lang="es-CR" sz="4000" b="1" spc="-150" dirty="0"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lang="es-CR" sz="4000" b="1" spc="-150" dirty="0">
                <a:latin typeface="Century Gothic" panose="020B0502020202020204" pitchFamily="34" charset="0"/>
                <a:cs typeface="Arial" panose="020B0604020202020204" pitchFamily="34" charset="0"/>
              </a:rPr>
              <a:t>Prácticas inadecuadas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AAFCC0-B230-5046-9851-2B78943A9D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5540"/>
            <a:ext cx="121920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3886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834EA6-BE0D-4A79-BE56-96DD5849A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4020" y="366603"/>
            <a:ext cx="1794447" cy="2596616"/>
          </a:xfrm>
          <a:prstGeom prst="rect">
            <a:avLst/>
          </a:prstGeom>
        </p:spPr>
      </p:pic>
      <p:pic>
        <p:nvPicPr>
          <p:cNvPr id="6" name="Picture 4" descr="A picture containing indoor, wall&#10;&#10;Description automatically generated">
            <a:extLst>
              <a:ext uri="{FF2B5EF4-FFF2-40B4-BE49-F238E27FC236}">
                <a16:creationId xmlns:a16="http://schemas.microsoft.com/office/drawing/2014/main" id="{B8306AB9-1D38-4A58-9181-3164EE486A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4020" y="3094412"/>
            <a:ext cx="4715447" cy="2946160"/>
          </a:xfrm>
          <a:prstGeom prst="rect">
            <a:avLst/>
          </a:prstGeom>
        </p:spPr>
      </p:pic>
      <p:pic>
        <p:nvPicPr>
          <p:cNvPr id="9" name="Picture 3" descr="A picture containing ground, outdoor, bin, outdoor object&#10;&#10;Description automatically generated">
            <a:extLst>
              <a:ext uri="{FF2B5EF4-FFF2-40B4-BE49-F238E27FC236}">
                <a16:creationId xmlns:a16="http://schemas.microsoft.com/office/drawing/2014/main" id="{989BC547-2813-4B44-9CA3-5310EBE5ED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6383" y="366603"/>
            <a:ext cx="2413084" cy="26003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0E339F-4F83-664C-B9D2-FABCE41494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5540"/>
            <a:ext cx="121920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1930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AA953A-E2A3-4A88-BCCF-4F0E8AEAF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840" y="2615549"/>
            <a:ext cx="500755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CR" sz="4000" b="1" spc="-150" dirty="0">
                <a:latin typeface="Century Gothic" panose="020B0502020202020204" pitchFamily="34" charset="0"/>
                <a:cs typeface="Arial" panose="020B0604020202020204" pitchFamily="34" charset="0"/>
              </a:rPr>
              <a:t>¿En qué consistió?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CAE98540-ACD6-49C3-8B58-1AD4786EE1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11232008"/>
              </p:ext>
            </p:extLst>
          </p:nvPr>
        </p:nvGraphicFramePr>
        <p:xfrm>
          <a:off x="5556198" y="364279"/>
          <a:ext cx="6087162" cy="54878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17AAFCC0-B230-5046-9851-2B78943A9D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5540"/>
            <a:ext cx="121920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8085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D01D2445-83D9-41DE-B2CF-94663C7887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85" r="14098"/>
          <a:stretch/>
        </p:blipFill>
        <p:spPr>
          <a:xfrm>
            <a:off x="2693412" y="298871"/>
            <a:ext cx="2334877" cy="2596615"/>
          </a:xfrm>
          <a:prstGeom prst="rect">
            <a:avLst/>
          </a:prstGeom>
        </p:spPr>
      </p:pic>
      <p:pic>
        <p:nvPicPr>
          <p:cNvPr id="7" name="Picture 4" descr="A picture containing text, outdoor, grass, parking&#10;&#10;Description automatically generated">
            <a:extLst>
              <a:ext uri="{FF2B5EF4-FFF2-40B4-BE49-F238E27FC236}">
                <a16:creationId xmlns:a16="http://schemas.microsoft.com/office/drawing/2014/main" id="{EB46CF52-E54F-4DE7-A1BE-3257CD6C4D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12" r="23288" b="2384"/>
          <a:stretch/>
        </p:blipFill>
        <p:spPr>
          <a:xfrm>
            <a:off x="6383867" y="298869"/>
            <a:ext cx="2334877" cy="2596615"/>
          </a:xfrm>
          <a:prstGeom prst="rect">
            <a:avLst/>
          </a:prstGeom>
        </p:spPr>
      </p:pic>
      <p:pic>
        <p:nvPicPr>
          <p:cNvPr id="8" name="Picture 5" descr="A picture containing electronics, circuit&#10;&#10;Description automatically generated">
            <a:extLst>
              <a:ext uri="{FF2B5EF4-FFF2-40B4-BE49-F238E27FC236}">
                <a16:creationId xmlns:a16="http://schemas.microsoft.com/office/drawing/2014/main" id="{A0DB6D7E-9520-40BB-8A2C-6A2ACA5F42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071796" y="3303225"/>
            <a:ext cx="2946161" cy="2322020"/>
          </a:xfrm>
          <a:prstGeom prst="rect">
            <a:avLst/>
          </a:prstGeom>
        </p:spPr>
      </p:pic>
      <p:pic>
        <p:nvPicPr>
          <p:cNvPr id="10" name="Picture 4" descr="A picture containing engine&#10;&#10;Description automatically generated">
            <a:extLst>
              <a:ext uri="{FF2B5EF4-FFF2-40B4-BE49-F238E27FC236}">
                <a16:creationId xmlns:a16="http://schemas.microsoft.com/office/drawing/2014/main" id="{9E4B405A-33AE-45C5-8E16-83BC114702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0692" y="2991155"/>
            <a:ext cx="2334877" cy="29461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0E339F-4F83-664C-B9D2-FABCE41494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5540"/>
            <a:ext cx="121920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8763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AA953A-E2A3-4A88-BCCF-4F0E8AEAF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590150"/>
            <a:ext cx="8017934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s-CR" sz="4000" b="1" spc="-150" dirty="0">
                <a:latin typeface="Century Gothic" panose="020B0502020202020204" pitchFamily="34" charset="0"/>
                <a:cs typeface="Arial" panose="020B0604020202020204" pitchFamily="34" charset="0"/>
              </a:rPr>
              <a:t>Ejemplos </a:t>
            </a:r>
            <a:br>
              <a:rPr lang="es-CR" sz="4000" b="1" spc="-150" dirty="0"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lang="es-CR" sz="4000" b="1" spc="-150" dirty="0">
                <a:latin typeface="Century Gothic" panose="020B0502020202020204" pitchFamily="34" charset="0"/>
                <a:cs typeface="Arial" panose="020B0604020202020204" pitchFamily="34" charset="0"/>
              </a:rPr>
              <a:t>Realidad social de las familias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AAFCC0-B230-5046-9851-2B78943A9D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5540"/>
            <a:ext cx="121920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1015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AAFCC0-B230-5046-9851-2B78943A9D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5540"/>
            <a:ext cx="12192000" cy="787400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F120806A-DCF3-462D-9959-90EF5B37EA56}"/>
              </a:ext>
            </a:extLst>
          </p:cNvPr>
          <p:cNvSpPr txBox="1"/>
          <p:nvPr/>
        </p:nvSpPr>
        <p:spPr>
          <a:xfrm>
            <a:off x="549877" y="4468830"/>
            <a:ext cx="4109049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dirty="0">
                <a:cs typeface="Calibri"/>
              </a:rPr>
              <a:t>Bodega en dormitorio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92EEDD51-67F5-47F0-9805-52077FC0B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838" y="937718"/>
            <a:ext cx="5111646" cy="3387007"/>
          </a:xfrm>
          <a:prstGeom prst="rect">
            <a:avLst/>
          </a:prstGeom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CA27514F-34D0-491A-949F-E614BB860A99}"/>
              </a:ext>
            </a:extLst>
          </p:cNvPr>
          <p:cNvSpPr/>
          <p:nvPr/>
        </p:nvSpPr>
        <p:spPr>
          <a:xfrm>
            <a:off x="2574423" y="2258700"/>
            <a:ext cx="3102962" cy="2746999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F0379AF4-EB87-4730-A25C-A556CFA24B8E}"/>
              </a:ext>
            </a:extLst>
          </p:cNvPr>
          <p:cNvSpPr txBox="1"/>
          <p:nvPr/>
        </p:nvSpPr>
        <p:spPr>
          <a:xfrm>
            <a:off x="7103870" y="5522694"/>
            <a:ext cx="329382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cs typeface="Calibri"/>
              </a:rPr>
              <a:t>Moto dentro de </a:t>
            </a:r>
            <a:r>
              <a:rPr lang="en-US" dirty="0" err="1">
                <a:cs typeface="Calibri"/>
              </a:rPr>
              <a:t>vivienda</a:t>
            </a:r>
            <a:endParaRPr lang="en-US" dirty="0">
              <a:cs typeface="Calibri"/>
            </a:endParaRPr>
          </a:p>
        </p:txBody>
      </p:sp>
      <p:pic>
        <p:nvPicPr>
          <p:cNvPr id="10" name="Picture 8" descr="A picture containing indoor, floor, desk, office&#10;&#10;Description automatically generated">
            <a:extLst>
              <a:ext uri="{FF2B5EF4-FFF2-40B4-BE49-F238E27FC236}">
                <a16:creationId xmlns:a16="http://schemas.microsoft.com/office/drawing/2014/main" id="{E864E57B-053D-4A2F-B053-D04570B3BB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1932" y="937718"/>
            <a:ext cx="3497706" cy="447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2861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983F76E-140E-F443-A7D5-4AF987C56A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102" y="1488977"/>
            <a:ext cx="2782389" cy="78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1232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72372E-6925-874A-9A70-B36875B79A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98421"/>
            <a:ext cx="10515600" cy="4696687"/>
          </a:xfrm>
        </p:spPr>
        <p:txBody>
          <a:bodyPr>
            <a:noAutofit/>
          </a:bodyPr>
          <a:lstStyle/>
          <a:p>
            <a:pPr algn="just"/>
            <a:r>
              <a:rPr lang="es" sz="2200" dirty="0">
                <a:latin typeface="Century Gothic" panose="020B0502020202020204" pitchFamily="34" charset="0"/>
                <a:cs typeface="Arial" panose="020B0604020202020204" pitchFamily="34" charset="0"/>
              </a:rPr>
              <a:t>Estudio estadísticamente representaqtivo para obtener conclusiones acerca del universo de la VIS en Costa Rica </a:t>
            </a:r>
            <a:r>
              <a:rPr lang="es" sz="2000" dirty="0">
                <a:latin typeface="Century Gothic" panose="020B0502020202020204" pitchFamily="34" charset="0"/>
                <a:cs typeface="Arial" panose="020B0604020202020204" pitchFamily="34" charset="0"/>
              </a:rPr>
              <a:t>(Confianza de 95% y 6% de error)</a:t>
            </a:r>
            <a:endParaRPr lang="en-US" sz="22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/>
            <a:endParaRPr lang="es" sz="22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" sz="2200" dirty="0">
                <a:latin typeface="Century Gothic" panose="020B0502020202020204" pitchFamily="34" charset="0"/>
                <a:cs typeface="Arial" panose="020B0604020202020204" pitchFamily="34" charset="0"/>
              </a:rPr>
              <a:t>En general se observa que las obras cumplen con la normativa nacional y se ajustan a los códigos técnicos nacionales</a:t>
            </a:r>
            <a:endParaRPr lang="es-CR" sz="22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/>
            <a:endParaRPr lang="es" sz="22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" sz="2200" dirty="0">
                <a:latin typeface="Century Gothic" panose="020B0502020202020204" pitchFamily="34" charset="0"/>
                <a:cs typeface="Arial" panose="020B0604020202020204" pitchFamily="34" charset="0"/>
              </a:rPr>
              <a:t>Participación adecuada de los actores requeridos para las fases de diseño y ejecución de la obra (profesional responsable, director técnico y fiscal de inversión).</a:t>
            </a:r>
            <a:endParaRPr lang="en-US" sz="22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/>
            <a:endParaRPr lang="es" sz="22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" sz="2200" dirty="0">
                <a:latin typeface="Century Gothic" panose="020B0502020202020204" pitchFamily="34" charset="0"/>
                <a:cs typeface="Arial" panose="020B0604020202020204" pitchFamily="34" charset="0"/>
              </a:rPr>
              <a:t>Se observó un nivel aceptable de acabados (con base en lo que establece el SFNV). Los pisos lujados presentan problemas de fisuras, así como problemas menores en puertas y en paredes.</a:t>
            </a:r>
            <a:endParaRPr lang="en-US" sz="22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endParaRPr lang="es-CR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647EB7-DE80-284C-AD3B-FAE5678210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5540"/>
            <a:ext cx="121920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3490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72372E-6925-874A-9A70-B36875B79A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98421"/>
            <a:ext cx="10515600" cy="4696687"/>
          </a:xfrm>
        </p:spPr>
        <p:txBody>
          <a:bodyPr>
            <a:normAutofit/>
          </a:bodyPr>
          <a:lstStyle/>
          <a:p>
            <a:pPr algn="just"/>
            <a:r>
              <a:rPr lang="es" sz="2200" dirty="0">
                <a:latin typeface="Century Gothic" panose="020B0502020202020204" pitchFamily="34" charset="0"/>
                <a:cs typeface="Arial" panose="020B0604020202020204" pitchFamily="34" charset="0"/>
              </a:rPr>
              <a:t>Se observó que los sistemas constructivos más populares para la parte estructural de las son: la baldosas horizontales y la mampostería de bloques de concreto. </a:t>
            </a:r>
          </a:p>
          <a:p>
            <a:pPr algn="just"/>
            <a:endParaRPr lang="es" sz="22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" sz="2200" dirty="0">
                <a:latin typeface="Century Gothic" panose="020B0502020202020204" pitchFamily="34" charset="0"/>
                <a:cs typeface="Arial" panose="020B0604020202020204" pitchFamily="34" charset="0"/>
              </a:rPr>
              <a:t>En el sistema mecánico de las viviendas, se presentan problemas en los sistemas de manejo de aguas negras.</a:t>
            </a:r>
          </a:p>
          <a:p>
            <a:pPr algn="just"/>
            <a:endParaRPr lang="es" sz="22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" sz="2200" dirty="0">
                <a:latin typeface="Century Gothic" panose="020B0502020202020204" pitchFamily="34" charset="0"/>
                <a:cs typeface="Arial" panose="020B0604020202020204" pitchFamily="34" charset="0"/>
              </a:rPr>
              <a:t>En la parte eléctrica, se observó una tendencia al cumplimiento del Código Eléctrico.  No obstante, aún existen fallas en: disyuntores AFCI, tomas GFCI, tomas “tamper resistant</a:t>
            </a:r>
            <a:endParaRPr lang="en-US" sz="22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/>
            <a:endParaRPr lang="es" sz="2200" dirty="0">
              <a:ea typeface="+mn-lt"/>
              <a:cs typeface="+mn-lt"/>
            </a:endParaRPr>
          </a:p>
          <a:p>
            <a:pPr algn="just"/>
            <a:endParaRPr lang="es-CR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647EB7-DE80-284C-AD3B-FAE5678210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5540"/>
            <a:ext cx="121920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6469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983F76E-140E-F443-A7D5-4AF987C56A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102" y="1488977"/>
            <a:ext cx="2782389" cy="78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9833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72372E-6925-874A-9A70-B36875B79A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98421"/>
            <a:ext cx="10515600" cy="4696687"/>
          </a:xfrm>
        </p:spPr>
        <p:txBody>
          <a:bodyPr>
            <a:normAutofit/>
          </a:bodyPr>
          <a:lstStyle/>
          <a:p>
            <a:pPr algn="just"/>
            <a:endParaRPr lang="es-C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es-ES" sz="2200" dirty="0">
                <a:latin typeface="Century Gothic" panose="020B0502020202020204" pitchFamily="34" charset="0"/>
                <a:cs typeface="Arial" panose="020B0604020202020204" pitchFamily="34" charset="0"/>
              </a:rPr>
              <a:t>Revisar los resultados del informe a las instituciones vinculadas al sector vivienda, como lo son las entidades autorizadas, empresas consultoras y constructoras de viviendas, profesionales responsables y fiscalizadores(as) de inversión.</a:t>
            </a:r>
            <a:endParaRPr lang="es-CR" sz="22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/>
            <a:endParaRPr lang="es-CR" sz="22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es-ES" sz="2200" dirty="0">
                <a:latin typeface="Century Gothic" panose="020B0502020202020204" pitchFamily="34" charset="0"/>
                <a:cs typeface="Arial" panose="020B0604020202020204" pitchFamily="34" charset="0"/>
              </a:rPr>
              <a:t>Los profesionales responsables de la ejecución de la vivienda y los profesionales fiscalizadores deben ser más rigurosos en su inspección técnica, para minimizar los problemas técnicos encontrados.</a:t>
            </a:r>
            <a:endParaRPr lang="es-CR" sz="22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endParaRPr lang="es-CR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647EB7-DE80-284C-AD3B-FAE5678210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5540"/>
            <a:ext cx="121920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6355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55D6DC-C5EA-4CD3-B7DB-21CD1B995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198" y="682460"/>
            <a:ext cx="10304489" cy="848451"/>
          </a:xfrm>
        </p:spPr>
        <p:txBody>
          <a:bodyPr>
            <a:normAutofit/>
          </a:bodyPr>
          <a:lstStyle/>
          <a:p>
            <a:pPr algn="ctr"/>
            <a:r>
              <a:rPr lang="es-CR" sz="3600" b="1" dirty="0">
                <a:latin typeface="Century Gothic" panose="020B0502020202020204" pitchFamily="34" charset="0"/>
                <a:cs typeface="Arial" panose="020B0604020202020204" pitchFamily="34" charset="0"/>
              </a:rPr>
              <a:t>Viviendas individuales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739418B-6031-4F74-8339-7D5F8368A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090" y="2068964"/>
            <a:ext cx="11065819" cy="4106576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/>
            <a:r>
              <a:rPr lang="es" sz="2200" dirty="0">
                <a:highlight>
                  <a:srgbClr val="FFFFFF"/>
                </a:highlight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Es importante que el Banhvi tome acciones para evitar a toda costa el uso de cuchillas como disyuntores principales.</a:t>
            </a:r>
          </a:p>
          <a:p>
            <a:pPr algn="just"/>
            <a:endParaRPr lang="es" sz="2200" dirty="0">
              <a:latin typeface="Century Gothic" panose="020B0502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just"/>
            <a:r>
              <a:rPr lang="es" sz="2200" dirty="0"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Se sugiere que el Banhvi implemente un sistema para que la familia califique el servicio recibido por la constructora, como un medio para monitorear la calidad del mismo y diferenciar o filtrar con cuáles constructoras seguir trabajando.</a:t>
            </a:r>
          </a:p>
          <a:p>
            <a:endParaRPr lang="en-US" sz="2200" dirty="0">
              <a:ea typeface="+mn-lt"/>
              <a:cs typeface="+mn-lt"/>
            </a:endParaRPr>
          </a:p>
          <a:p>
            <a:endParaRPr lang="es-CR" sz="2200" dirty="0"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25AFCC-CC65-6043-8626-1BBED43B4A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5540"/>
            <a:ext cx="121920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4677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55D6DC-C5EA-4CD3-B7DB-21CD1B995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048" y="588752"/>
            <a:ext cx="10304489" cy="848451"/>
          </a:xfrm>
        </p:spPr>
        <p:txBody>
          <a:bodyPr>
            <a:normAutofit/>
          </a:bodyPr>
          <a:lstStyle/>
          <a:p>
            <a:pPr algn="ctr"/>
            <a:r>
              <a:rPr lang="es-CR" sz="3600" b="1" dirty="0">
                <a:latin typeface="Century Gothic" panose="020B0502020202020204" pitchFamily="34" charset="0"/>
                <a:cs typeface="Arial" panose="020B0604020202020204" pitchFamily="34" charset="0"/>
              </a:rPr>
              <a:t>Proyectos verticales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739418B-6031-4F74-8339-7D5F8368A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350" y="1880567"/>
            <a:ext cx="10764187" cy="4977433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/>
            <a:r>
              <a:rPr lang="es-CR" sz="2200" dirty="0">
                <a:latin typeface="Century Gothic" panose="020B0502020202020204" pitchFamily="34" charset="0"/>
                <a:cs typeface="Arial" panose="020B0604020202020204" pitchFamily="34" charset="0"/>
              </a:rPr>
              <a:t>La modalidad vertical presenta una gran oportunidad para producir Viviendas de Interés Social en zonas urbanas.</a:t>
            </a:r>
          </a:p>
          <a:p>
            <a:pPr algn="just"/>
            <a:endParaRPr lang="es-CR" sz="22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CR" sz="2200" dirty="0">
                <a:latin typeface="Century Gothic" panose="020B0502020202020204" pitchFamily="34" charset="0"/>
                <a:cs typeface="Arial" panose="020B0604020202020204" pitchFamily="34" charset="0"/>
              </a:rPr>
              <a:t>Existen retos importantes en lo que respecta a la vida en comunidad y el mantenimiento económico futuro del inmueble.</a:t>
            </a:r>
          </a:p>
          <a:p>
            <a:pPr algn="just"/>
            <a:endParaRPr lang="es-CR" sz="22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CR" sz="2200" dirty="0">
                <a:latin typeface="Century Gothic" panose="020B0502020202020204" pitchFamily="34" charset="0"/>
                <a:cs typeface="Arial" panose="020B0604020202020204" pitchFamily="34" charset="0"/>
              </a:rPr>
              <a:t>Sesión de lecciones aprendidas. Que incluya las etapas de: planificación, diseño, construcción, </a:t>
            </a:r>
            <a:r>
              <a:rPr lang="es-CR" sz="2200" dirty="0" err="1">
                <a:latin typeface="Century Gothic" panose="020B0502020202020204" pitchFamily="34" charset="0"/>
                <a:cs typeface="Arial" panose="020B0604020202020204" pitchFamily="34" charset="0"/>
              </a:rPr>
              <a:t>post-entrega</a:t>
            </a:r>
            <a:r>
              <a:rPr lang="es-CR" sz="2200" dirty="0"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s-CR" sz="2200" dirty="0">
              <a:latin typeface="Calibri Light"/>
              <a:cs typeface="Calibri Light"/>
            </a:endParaRPr>
          </a:p>
          <a:p>
            <a:endParaRPr lang="es-CR" sz="2200" dirty="0">
              <a:latin typeface="Calibri Light"/>
              <a:cs typeface="Calibri Ligh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433092-A154-4E48-BD18-0A2916EAB5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5540"/>
            <a:ext cx="121920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0042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AA953A-E2A3-4A88-BCCF-4F0E8AEAF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375" y="763187"/>
            <a:ext cx="531453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CR" sz="4400" b="1" dirty="0">
                <a:latin typeface="Century Gothic" panose="020B0502020202020204" pitchFamily="34" charset="0"/>
                <a:cs typeface="Arial" panose="020B0604020202020204" pitchFamily="34" charset="0"/>
              </a:rPr>
              <a:t>¿En qué consistió?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92B01EC-6B99-4C45-B46A-B176C10F3A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7412" y="2350549"/>
            <a:ext cx="11079704" cy="339831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 algn="just">
              <a:buFont typeface="Arial" panose="020B0604020202020204" pitchFamily="34" charset="0"/>
              <a:buChar char="•"/>
            </a:pPr>
            <a:r>
              <a:rPr lang="es-CR" sz="2000" dirty="0">
                <a:latin typeface="Century Gothic" panose="020B0502020202020204" pitchFamily="34" charset="0"/>
                <a:cs typeface="Arial" panose="020B0604020202020204" pitchFamily="34" charset="0"/>
              </a:rPr>
              <a:t>Revisión de </a:t>
            </a:r>
            <a:r>
              <a:rPr lang="es-CR" sz="2000" b="1" dirty="0">
                <a:latin typeface="Century Gothic" panose="020B0502020202020204" pitchFamily="34" charset="0"/>
                <a:cs typeface="Arial" panose="020B0604020202020204" pitchFamily="34" charset="0"/>
              </a:rPr>
              <a:t>270 viviendas </a:t>
            </a:r>
            <a:r>
              <a:rPr lang="es-CR" sz="2000" dirty="0">
                <a:latin typeface="Century Gothic" panose="020B0502020202020204" pitchFamily="34" charset="0"/>
                <a:cs typeface="Arial" panose="020B0604020202020204" pitchFamily="34" charset="0"/>
              </a:rPr>
              <a:t>de interés social, distribuidas en todo el país.</a:t>
            </a:r>
          </a:p>
          <a:p>
            <a:pPr marL="285750" indent="-228600" algn="just">
              <a:buFont typeface="Arial" panose="020B0604020202020204" pitchFamily="34" charset="0"/>
              <a:buChar char="•"/>
            </a:pPr>
            <a:r>
              <a:rPr lang="es-CR" sz="2000" dirty="0">
                <a:latin typeface="Century Gothic" panose="020B0502020202020204" pitchFamily="34" charset="0"/>
                <a:cs typeface="Arial" panose="020B0604020202020204" pitchFamily="34" charset="0"/>
              </a:rPr>
              <a:t>Registradas entre Enero 01 - Diciembre 31 del </a:t>
            </a:r>
            <a:r>
              <a:rPr lang="es-CR" sz="2000" b="1" dirty="0">
                <a:latin typeface="Century Gothic" panose="020B0502020202020204" pitchFamily="34" charset="0"/>
                <a:cs typeface="Arial" panose="020B0604020202020204" pitchFamily="34" charset="0"/>
              </a:rPr>
              <a:t>2019</a:t>
            </a:r>
            <a:r>
              <a:rPr lang="es-CR" sz="2000" dirty="0"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28600" algn="just">
              <a:buFont typeface="Arial" panose="020B0604020202020204" pitchFamily="34" charset="0"/>
              <a:buChar char="•"/>
            </a:pPr>
            <a:r>
              <a:rPr lang="es-CR" sz="2000" b="1" dirty="0">
                <a:latin typeface="Century Gothic" panose="020B0502020202020204" pitchFamily="34" charset="0"/>
                <a:cs typeface="Arial" panose="020B0604020202020204" pitchFamily="34" charset="0"/>
              </a:rPr>
              <a:t>Estudio técnico: </a:t>
            </a:r>
            <a:r>
              <a:rPr lang="es-CR" sz="2000" dirty="0">
                <a:latin typeface="Century Gothic" panose="020B0502020202020204" pitchFamily="34" charset="0"/>
                <a:cs typeface="Arial" panose="020B0604020202020204" pitchFamily="34" charset="0"/>
              </a:rPr>
              <a:t>por observación de la calidad técnica (estructura, acabados, eléctrico, mecánico).</a:t>
            </a:r>
          </a:p>
          <a:p>
            <a:pPr marL="285750" indent="-228600" algn="just">
              <a:buFont typeface="Arial" panose="020B0604020202020204" pitchFamily="34" charset="0"/>
              <a:buChar char="•"/>
            </a:pPr>
            <a:r>
              <a:rPr lang="es-CR" sz="2000" b="1" dirty="0">
                <a:latin typeface="Century Gothic" panose="020B0502020202020204" pitchFamily="34" charset="0"/>
                <a:cs typeface="Arial" panose="020B0604020202020204" pitchFamily="34" charset="0"/>
              </a:rPr>
              <a:t>Estudio social: </a:t>
            </a:r>
            <a:r>
              <a:rPr lang="es-CR" sz="2000" dirty="0">
                <a:latin typeface="Century Gothic" panose="020B0502020202020204" pitchFamily="34" charset="0"/>
                <a:cs typeface="Arial" panose="020B0604020202020204" pitchFamily="34" charset="0"/>
              </a:rPr>
              <a:t>por entrevista sobre la condición de la familia previo y posterior a la obtención el Bono.</a:t>
            </a:r>
          </a:p>
          <a:p>
            <a:pPr marL="285750" indent="-228600" algn="just">
              <a:buFont typeface="Arial" panose="020B0604020202020204" pitchFamily="34" charset="0"/>
              <a:buChar char="•"/>
            </a:pPr>
            <a:r>
              <a:rPr lang="es-CR" sz="2000" dirty="0">
                <a:latin typeface="Century Gothic" panose="020B0502020202020204" pitchFamily="34" charset="0"/>
                <a:cs typeface="Arial" panose="020B0604020202020204" pitchFamily="34" charset="0"/>
              </a:rPr>
              <a:t>Muestra estratificada por cantón, sigue la misma proporción de bonos por cantón y por Entidad Financiera. Autorizada que tiene el universo estudiado</a:t>
            </a:r>
          </a:p>
          <a:p>
            <a:pPr marL="285750" indent="-228600" algn="just">
              <a:buFont typeface="Arial" panose="020B0604020202020204" pitchFamily="34" charset="0"/>
              <a:buChar char="•"/>
            </a:pPr>
            <a:r>
              <a:rPr lang="es-CR" sz="2000" dirty="0">
                <a:latin typeface="Century Gothic" panose="020B0502020202020204" pitchFamily="34" charset="0"/>
                <a:cs typeface="Arial" panose="020B0604020202020204" pitchFamily="34" charset="0"/>
              </a:rPr>
              <a:t>Cumplimiento de protocolos COVID-19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B40A68-A629-3A40-9A3B-D5C5B3853F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5540"/>
            <a:ext cx="121920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5224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C70714-45FE-AA47-8984-7E780C034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102" y="879377"/>
            <a:ext cx="2782389" cy="785767"/>
          </a:xfrm>
          <a:prstGeom prst="rect">
            <a:avLst/>
          </a:prstGeom>
        </p:spPr>
      </p:pic>
      <p:sp>
        <p:nvSpPr>
          <p:cNvPr id="5" name="Subtítulo 2">
            <a:extLst>
              <a:ext uri="{FF2B5EF4-FFF2-40B4-BE49-F238E27FC236}">
                <a16:creationId xmlns:a16="http://schemas.microsoft.com/office/drawing/2014/main" id="{93F6C162-E855-C741-900B-E92EC12B0C23}"/>
              </a:ext>
            </a:extLst>
          </p:cNvPr>
          <p:cNvSpPr txBox="1">
            <a:spLocks/>
          </p:cNvSpPr>
          <p:nvPr/>
        </p:nvSpPr>
        <p:spPr>
          <a:xfrm>
            <a:off x="1524000" y="4929528"/>
            <a:ext cx="9144000" cy="8268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CR" dirty="0">
              <a:cs typeface="Calibri"/>
            </a:endParaRPr>
          </a:p>
          <a:p>
            <a:pPr marL="0" indent="0" algn="ctr">
              <a:buNone/>
            </a:pPr>
            <a:r>
              <a:rPr lang="es-CR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Diciembre 2021</a:t>
            </a:r>
            <a:endParaRPr lang="es-CR" sz="1600" dirty="0">
              <a:solidFill>
                <a:schemeClr val="bg1"/>
              </a:solidFill>
              <a:latin typeface="Century Gothic" panose="020B05020202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7719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7FECE48F-7D0D-4DAB-920A-CCE20502E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2659" y="0"/>
            <a:ext cx="7889341" cy="6857989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A0D49380-6860-4AA0-81A0-5E29C1B8432D}"/>
              </a:ext>
            </a:extLst>
          </p:cNvPr>
          <p:cNvSpPr/>
          <p:nvPr/>
        </p:nvSpPr>
        <p:spPr>
          <a:xfrm>
            <a:off x="44969" y="0"/>
            <a:ext cx="4302659" cy="68579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61B1CB6-768D-426B-8589-4242F4037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361" y="564994"/>
            <a:ext cx="3438144" cy="54038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s-CR" sz="4400" b="1" dirty="0">
                <a:latin typeface="Century Gothic" panose="020B0502020202020204" pitchFamily="34" charset="0"/>
                <a:cs typeface="Arial" panose="020B0604020202020204" pitchFamily="34" charset="0"/>
              </a:rPr>
              <a:t>Universo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563B350-4C3C-498A-B4E1-8E5E045753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4361" y="1105379"/>
            <a:ext cx="3438906" cy="412251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s-CR" sz="2000" b="1" dirty="0">
                <a:latin typeface="Century Gothic" panose="020B0502020202020204" pitchFamily="34" charset="0"/>
                <a:ea typeface="+mj-ea"/>
                <a:cs typeface="Arial" panose="020B0604020202020204" pitchFamily="34" charset="0"/>
              </a:rPr>
              <a:t>11 376 expedientes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25AC26F3-D493-4DF8-B134-BF285348DF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6309691"/>
              </p:ext>
            </p:extLst>
          </p:nvPr>
        </p:nvGraphicFramePr>
        <p:xfrm>
          <a:off x="6152184" y="1865137"/>
          <a:ext cx="3110349" cy="1690374"/>
        </p:xfrm>
        <a:graphic>
          <a:graphicData uri="http://schemas.openxmlformats.org/drawingml/2006/table">
            <a:tbl>
              <a:tblPr firstRow="1" lastRow="1" bandRow="1">
                <a:tableStyleId>{3B4B98B0-60AC-42C2-AFA5-B58CD77FA1E5}</a:tableStyleId>
              </a:tblPr>
              <a:tblGrid>
                <a:gridCol w="955340">
                  <a:extLst>
                    <a:ext uri="{9D8B030D-6E8A-4147-A177-3AD203B41FA5}">
                      <a16:colId xmlns:a16="http://schemas.microsoft.com/office/drawing/2014/main" val="2044175196"/>
                    </a:ext>
                  </a:extLst>
                </a:gridCol>
                <a:gridCol w="1037409">
                  <a:extLst>
                    <a:ext uri="{9D8B030D-6E8A-4147-A177-3AD203B41FA5}">
                      <a16:colId xmlns:a16="http://schemas.microsoft.com/office/drawing/2014/main" val="541307232"/>
                    </a:ext>
                  </a:extLst>
                </a:gridCol>
                <a:gridCol w="1117600">
                  <a:extLst>
                    <a:ext uri="{9D8B030D-6E8A-4147-A177-3AD203B41FA5}">
                      <a16:colId xmlns:a16="http://schemas.microsoft.com/office/drawing/2014/main" val="3673867672"/>
                    </a:ext>
                  </a:extLst>
                </a:gridCol>
              </a:tblGrid>
              <a:tr h="281729">
                <a:tc>
                  <a:txBody>
                    <a:bodyPr/>
                    <a:lstStyle/>
                    <a:p>
                      <a:pPr algn="l" fontAlgn="b"/>
                      <a:r>
                        <a:rPr lang="es-CR" sz="1600" u="none" strike="noStrike">
                          <a:effectLst/>
                          <a:latin typeface="Century Gothic" panose="020B0502020202020204" pitchFamily="34" charset="0"/>
                        </a:rPr>
                        <a:t>Propósito</a:t>
                      </a:r>
                      <a:endParaRPr lang="es-CR" sz="1600" b="1" i="0" u="none" strike="noStrike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R" sz="1600" u="none" strike="noStrike">
                          <a:effectLst/>
                          <a:latin typeface="Century Gothic" panose="020B0502020202020204" pitchFamily="34" charset="0"/>
                        </a:rPr>
                        <a:t>Cantidad</a:t>
                      </a:r>
                      <a:endParaRPr lang="es-CR" sz="1600" b="1" i="0" u="none" strike="noStrike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R" sz="1600" u="none" strike="noStrike">
                          <a:effectLst/>
                          <a:latin typeface="Century Gothic" panose="020B0502020202020204" pitchFamily="34" charset="0"/>
                        </a:rPr>
                        <a:t>Porcentaje</a:t>
                      </a:r>
                      <a:endParaRPr lang="es-CR" sz="1600" b="1" i="0" u="none" strike="noStrike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71533461"/>
                  </a:ext>
                </a:extLst>
              </a:tr>
              <a:tr h="281729">
                <a:tc>
                  <a:txBody>
                    <a:bodyPr/>
                    <a:lstStyle/>
                    <a:p>
                      <a:pPr algn="l" fontAlgn="b"/>
                      <a:r>
                        <a:rPr lang="es-CR" sz="1600" u="none" strike="noStrike" dirty="0">
                          <a:effectLst/>
                          <a:latin typeface="Century Gothic" panose="020B0502020202020204" pitchFamily="34" charset="0"/>
                        </a:rPr>
                        <a:t>CLP</a:t>
                      </a:r>
                      <a:endParaRPr lang="es-CR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R" sz="1600" u="none" strike="noStrike">
                          <a:effectLst/>
                          <a:latin typeface="Century Gothic" panose="020B0502020202020204" pitchFamily="34" charset="0"/>
                        </a:rPr>
                        <a:t>216</a:t>
                      </a:r>
                      <a:endParaRPr lang="es-CR" sz="16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R" sz="1600" u="none" strike="noStrike" dirty="0">
                          <a:effectLst/>
                          <a:latin typeface="Century Gothic" panose="020B0502020202020204" pitchFamily="34" charset="0"/>
                        </a:rPr>
                        <a:t>80.00%</a:t>
                      </a:r>
                      <a:endParaRPr lang="es-CR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81832793"/>
                  </a:ext>
                </a:extLst>
              </a:tr>
              <a:tr h="281729">
                <a:tc>
                  <a:txBody>
                    <a:bodyPr/>
                    <a:lstStyle/>
                    <a:p>
                      <a:pPr algn="l" fontAlgn="b"/>
                      <a:r>
                        <a:rPr lang="es-CR" sz="1600" u="none" strike="noStrike">
                          <a:effectLst/>
                          <a:latin typeface="Century Gothic" panose="020B0502020202020204" pitchFamily="34" charset="0"/>
                        </a:rPr>
                        <a:t>CLC</a:t>
                      </a:r>
                      <a:endParaRPr lang="es-CR" sz="16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R" sz="1600" u="none" strike="noStrike">
                          <a:effectLst/>
                          <a:latin typeface="Century Gothic" panose="020B0502020202020204" pitchFamily="34" charset="0"/>
                        </a:rPr>
                        <a:t>48</a:t>
                      </a:r>
                      <a:endParaRPr lang="es-CR" sz="16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R" sz="1600" u="none" strike="noStrike">
                          <a:effectLst/>
                          <a:latin typeface="Century Gothic" panose="020B0502020202020204" pitchFamily="34" charset="0"/>
                        </a:rPr>
                        <a:t>17.78%</a:t>
                      </a:r>
                      <a:endParaRPr lang="es-CR" sz="16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70660691"/>
                  </a:ext>
                </a:extLst>
              </a:tr>
              <a:tr h="281729">
                <a:tc>
                  <a:txBody>
                    <a:bodyPr/>
                    <a:lstStyle/>
                    <a:p>
                      <a:pPr algn="l" fontAlgn="b"/>
                      <a:r>
                        <a:rPr lang="es-CR" sz="1600" u="none" strike="noStrike">
                          <a:effectLst/>
                          <a:latin typeface="Century Gothic" panose="020B0502020202020204" pitchFamily="34" charset="0"/>
                        </a:rPr>
                        <a:t>CVE</a:t>
                      </a:r>
                      <a:endParaRPr lang="es-CR" sz="16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R" sz="1600" u="none" strike="noStrike"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  <a:endParaRPr lang="es-CR" sz="16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R" sz="1600" u="none" strike="noStrike">
                          <a:effectLst/>
                          <a:latin typeface="Century Gothic" panose="020B0502020202020204" pitchFamily="34" charset="0"/>
                        </a:rPr>
                        <a:t>1.11%</a:t>
                      </a:r>
                      <a:endParaRPr lang="es-CR" sz="16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41513826"/>
                  </a:ext>
                </a:extLst>
              </a:tr>
              <a:tr h="281729">
                <a:tc>
                  <a:txBody>
                    <a:bodyPr/>
                    <a:lstStyle/>
                    <a:p>
                      <a:pPr algn="l" fontAlgn="b"/>
                      <a:r>
                        <a:rPr lang="es-CR" sz="1600" u="none" strike="noStrike">
                          <a:effectLst/>
                          <a:latin typeface="Century Gothic" panose="020B0502020202020204" pitchFamily="34" charset="0"/>
                        </a:rPr>
                        <a:t>CSE</a:t>
                      </a:r>
                      <a:endParaRPr lang="es-CR" sz="16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R" sz="1600" u="none" strike="noStrike"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  <a:endParaRPr lang="es-CR" sz="16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R" sz="1600" u="none" strike="noStrike">
                          <a:effectLst/>
                          <a:latin typeface="Century Gothic" panose="020B0502020202020204" pitchFamily="34" charset="0"/>
                        </a:rPr>
                        <a:t>1.11%</a:t>
                      </a:r>
                      <a:endParaRPr lang="es-CR" sz="16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15879820"/>
                  </a:ext>
                </a:extLst>
              </a:tr>
              <a:tr h="281729">
                <a:tc>
                  <a:txBody>
                    <a:bodyPr/>
                    <a:lstStyle/>
                    <a:p>
                      <a:pPr algn="l" fontAlgn="b"/>
                      <a:r>
                        <a:rPr lang="es-CR" sz="1600" u="none" strike="noStrike">
                          <a:effectLst/>
                          <a:latin typeface="Century Gothic" panose="020B0502020202020204" pitchFamily="34" charset="0"/>
                        </a:rPr>
                        <a:t>Total</a:t>
                      </a:r>
                      <a:endParaRPr lang="es-CR" sz="1600" b="1" i="0" u="none" strike="noStrike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R" sz="1600" u="none" strike="noStrike">
                          <a:effectLst/>
                          <a:latin typeface="Century Gothic" panose="020B0502020202020204" pitchFamily="34" charset="0"/>
                        </a:rPr>
                        <a:t>270</a:t>
                      </a:r>
                      <a:endParaRPr lang="es-CR" sz="1600" b="1" i="0" u="none" strike="noStrike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R" sz="1600" u="none" strike="noStrike" dirty="0">
                          <a:effectLst/>
                          <a:latin typeface="Century Gothic" panose="020B0502020202020204" pitchFamily="34" charset="0"/>
                        </a:rPr>
                        <a:t>100.00%</a:t>
                      </a:r>
                      <a:endParaRPr lang="es-CR" sz="1600" b="1" i="0" u="none" strike="noStrike" dirty="0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91665796"/>
                  </a:ext>
                </a:extLst>
              </a:tr>
            </a:tbl>
          </a:graphicData>
        </a:graphic>
      </p:graphicFrame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CB3C332B-C443-4B36-BC5B-AC2C6BCE4C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6656554"/>
              </p:ext>
            </p:extLst>
          </p:nvPr>
        </p:nvGraphicFramePr>
        <p:xfrm>
          <a:off x="293625" y="1865137"/>
          <a:ext cx="5497575" cy="4459851"/>
        </p:xfrm>
        <a:graphic>
          <a:graphicData uri="http://schemas.openxmlformats.org/drawingml/2006/table">
            <a:tbl>
              <a:tblPr firstRow="1" lastRow="1" bandRow="1">
                <a:tableStyleId>{3B4B98B0-60AC-42C2-AFA5-B58CD77FA1E5}</a:tableStyleId>
              </a:tblPr>
              <a:tblGrid>
                <a:gridCol w="3253909">
                  <a:extLst>
                    <a:ext uri="{9D8B030D-6E8A-4147-A177-3AD203B41FA5}">
                      <a16:colId xmlns:a16="http://schemas.microsoft.com/office/drawing/2014/main" val="686966800"/>
                    </a:ext>
                  </a:extLst>
                </a:gridCol>
                <a:gridCol w="990599">
                  <a:extLst>
                    <a:ext uri="{9D8B030D-6E8A-4147-A177-3AD203B41FA5}">
                      <a16:colId xmlns:a16="http://schemas.microsoft.com/office/drawing/2014/main" val="1571690360"/>
                    </a:ext>
                  </a:extLst>
                </a:gridCol>
                <a:gridCol w="1253067">
                  <a:extLst>
                    <a:ext uri="{9D8B030D-6E8A-4147-A177-3AD203B41FA5}">
                      <a16:colId xmlns:a16="http://schemas.microsoft.com/office/drawing/2014/main" val="61994680"/>
                    </a:ext>
                  </a:extLst>
                </a:gridCol>
              </a:tblGrid>
              <a:tr h="307422">
                <a:tc>
                  <a:txBody>
                    <a:bodyPr/>
                    <a:lstStyle/>
                    <a:p>
                      <a:pPr algn="l" fontAlgn="b"/>
                      <a:r>
                        <a:rPr lang="es-CR" sz="1600" u="none" strike="noStrike">
                          <a:effectLst/>
                          <a:latin typeface="Century Gothic" panose="020B0502020202020204" pitchFamily="34" charset="0"/>
                        </a:rPr>
                        <a:t>Programa</a:t>
                      </a:r>
                      <a:endParaRPr lang="es-CR" sz="1600" b="1" i="0" u="none" strike="noStrike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R" sz="1600" u="none" strike="noStrike">
                          <a:effectLst/>
                          <a:latin typeface="Century Gothic" panose="020B0502020202020204" pitchFamily="34" charset="0"/>
                        </a:rPr>
                        <a:t>Cantidad</a:t>
                      </a:r>
                      <a:endParaRPr lang="es-CR" sz="1600" b="1" i="0" u="none" strike="noStrike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R" sz="1600" u="none" strike="noStrike">
                          <a:effectLst/>
                          <a:latin typeface="Century Gothic" panose="020B0502020202020204" pitchFamily="34" charset="0"/>
                        </a:rPr>
                        <a:t>Porcentaje</a:t>
                      </a:r>
                      <a:endParaRPr lang="es-CR" sz="1600" b="1" i="0" u="none" strike="noStrike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73169450"/>
                  </a:ext>
                </a:extLst>
              </a:tr>
              <a:tr h="146845">
                <a:tc>
                  <a:txBody>
                    <a:bodyPr/>
                    <a:lstStyle/>
                    <a:p>
                      <a:pPr algn="l" fontAlgn="b"/>
                      <a:r>
                        <a:rPr lang="es-CR" sz="1600" u="none" strike="noStrike">
                          <a:effectLst/>
                          <a:latin typeface="Century Gothic" panose="020B0502020202020204" pitchFamily="34" charset="0"/>
                        </a:rPr>
                        <a:t>Regular</a:t>
                      </a:r>
                      <a:endParaRPr lang="es-CR" sz="16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R" sz="1600" u="none" strike="noStrike">
                          <a:effectLst/>
                          <a:latin typeface="Century Gothic" panose="020B0502020202020204" pitchFamily="34" charset="0"/>
                        </a:rPr>
                        <a:t>188</a:t>
                      </a:r>
                      <a:endParaRPr lang="es-CR" sz="16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R" sz="1600" u="none" strike="noStrike">
                          <a:effectLst/>
                          <a:latin typeface="Century Gothic" panose="020B0502020202020204" pitchFamily="34" charset="0"/>
                        </a:rPr>
                        <a:t>69.63%</a:t>
                      </a:r>
                      <a:endParaRPr lang="es-CR" sz="16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99224654"/>
                  </a:ext>
                </a:extLst>
              </a:tr>
              <a:tr h="54347">
                <a:tc>
                  <a:txBody>
                    <a:bodyPr/>
                    <a:lstStyle/>
                    <a:p>
                      <a:pPr algn="l" fontAlgn="b"/>
                      <a:r>
                        <a:rPr lang="es-CR" sz="1600" u="none" strike="noStrike">
                          <a:effectLst/>
                          <a:latin typeface="Century Gothic" panose="020B0502020202020204" pitchFamily="34" charset="0"/>
                        </a:rPr>
                        <a:t>Extrema Necesidad</a:t>
                      </a:r>
                      <a:endParaRPr lang="es-CR" sz="16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R" sz="1600" u="none" strike="noStrike">
                          <a:effectLst/>
                          <a:latin typeface="Century Gothic" panose="020B0502020202020204" pitchFamily="34" charset="0"/>
                        </a:rPr>
                        <a:t>29</a:t>
                      </a:r>
                      <a:endParaRPr lang="es-CR" sz="16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R" sz="1600" u="none" strike="noStrike">
                          <a:effectLst/>
                          <a:latin typeface="Century Gothic" panose="020B0502020202020204" pitchFamily="34" charset="0"/>
                        </a:rPr>
                        <a:t>10.74%</a:t>
                      </a:r>
                      <a:endParaRPr lang="es-CR" sz="16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049845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CR" sz="1600" u="none" strike="noStrike">
                          <a:effectLst/>
                          <a:latin typeface="Century Gothic" panose="020B0502020202020204" pitchFamily="34" charset="0"/>
                        </a:rPr>
                        <a:t>Nuevo Adulto Mayor</a:t>
                      </a:r>
                      <a:endParaRPr lang="es-CR" sz="16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R" sz="1600" u="none" strike="noStrike">
                          <a:effectLst/>
                          <a:latin typeface="Century Gothic" panose="020B0502020202020204" pitchFamily="34" charset="0"/>
                        </a:rPr>
                        <a:t>16</a:t>
                      </a:r>
                      <a:endParaRPr lang="es-CR" sz="16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R" sz="1600" u="none" strike="noStrike">
                          <a:effectLst/>
                          <a:latin typeface="Century Gothic" panose="020B0502020202020204" pitchFamily="34" charset="0"/>
                        </a:rPr>
                        <a:t>5.93%</a:t>
                      </a:r>
                      <a:endParaRPr lang="es-CR" sz="16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249506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CR" sz="1600" u="none" strike="noStrike" dirty="0">
                          <a:effectLst/>
                          <a:latin typeface="Century Gothic" panose="020B0502020202020204" pitchFamily="34" charset="0"/>
                        </a:rPr>
                        <a:t>Indígenas Art59</a:t>
                      </a:r>
                      <a:endParaRPr lang="es-CR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R" sz="1600" u="none" strike="noStrike">
                          <a:effectLst/>
                          <a:latin typeface="Century Gothic" panose="020B0502020202020204" pitchFamily="34" charset="0"/>
                        </a:rPr>
                        <a:t>10</a:t>
                      </a:r>
                      <a:endParaRPr lang="es-CR" sz="16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R" sz="1600" u="none" strike="noStrike">
                          <a:effectLst/>
                          <a:latin typeface="Century Gothic" panose="020B0502020202020204" pitchFamily="34" charset="0"/>
                        </a:rPr>
                        <a:t>3.70%</a:t>
                      </a:r>
                      <a:endParaRPr lang="es-CR" sz="16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536315"/>
                  </a:ext>
                </a:extLst>
              </a:tr>
              <a:tr h="81652"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u="none" strike="noStrike" dirty="0">
                          <a:effectLst/>
                          <a:latin typeface="Century Gothic" panose="020B0502020202020204" pitchFamily="34" charset="0"/>
                        </a:rPr>
                        <a:t>Nuevo BFV Personas con Discapacidad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R" sz="1600" u="none" strike="noStrike">
                          <a:effectLst/>
                          <a:latin typeface="Century Gothic" panose="020B0502020202020204" pitchFamily="34" charset="0"/>
                        </a:rPr>
                        <a:t>9</a:t>
                      </a:r>
                      <a:endParaRPr lang="es-CR" sz="16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R" sz="1600" u="none" strike="noStrike">
                          <a:effectLst/>
                          <a:latin typeface="Century Gothic" panose="020B0502020202020204" pitchFamily="34" charset="0"/>
                        </a:rPr>
                        <a:t>3.33%</a:t>
                      </a:r>
                      <a:endParaRPr lang="es-CR" sz="16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939155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CR" sz="1600" u="none" strike="noStrike">
                          <a:effectLst/>
                          <a:latin typeface="Century Gothic" panose="020B0502020202020204" pitchFamily="34" charset="0"/>
                        </a:rPr>
                        <a:t>Prog Ingresos Medios</a:t>
                      </a:r>
                      <a:endParaRPr lang="es-CR" sz="16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R" sz="1600" u="none" strike="noStrike"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  <a:endParaRPr lang="es-CR" sz="16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R" sz="1600" u="none" strike="noStrike">
                          <a:effectLst/>
                          <a:latin typeface="Century Gothic" panose="020B0502020202020204" pitchFamily="34" charset="0"/>
                        </a:rPr>
                        <a:t>1.48%</a:t>
                      </a:r>
                      <a:endParaRPr lang="es-CR" sz="16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262808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CR" sz="1600" u="none" strike="noStrike">
                          <a:effectLst/>
                          <a:latin typeface="Century Gothic" panose="020B0502020202020204" pitchFamily="34" charset="0"/>
                        </a:rPr>
                        <a:t>Crédito Bono Aporte</a:t>
                      </a:r>
                      <a:endParaRPr lang="es-CR" sz="16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R" sz="1600" u="none" strike="noStrike"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  <a:endParaRPr lang="es-CR" sz="16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R" sz="1600" u="none" strike="noStrike">
                          <a:effectLst/>
                          <a:latin typeface="Century Gothic" panose="020B0502020202020204" pitchFamily="34" charset="0"/>
                        </a:rPr>
                        <a:t>1.11%</a:t>
                      </a:r>
                      <a:endParaRPr lang="es-CR" sz="16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762226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CR" sz="1600" u="none" strike="noStrike" dirty="0">
                          <a:effectLst/>
                          <a:latin typeface="Century Gothic" panose="020B0502020202020204" pitchFamily="34" charset="0"/>
                        </a:rPr>
                        <a:t>Indígenas Programa</a:t>
                      </a:r>
                      <a:endParaRPr lang="es-CR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R" sz="1600" u="none" strike="noStrike"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  <a:endParaRPr lang="es-CR" sz="16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R" sz="1600" u="none" strike="noStrike" dirty="0">
                          <a:effectLst/>
                          <a:latin typeface="Century Gothic" panose="020B0502020202020204" pitchFamily="34" charset="0"/>
                        </a:rPr>
                        <a:t>1.11%</a:t>
                      </a:r>
                      <a:endParaRPr lang="es-CR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891892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CR" sz="1600" u="none" strike="noStrike" dirty="0">
                          <a:effectLst/>
                          <a:latin typeface="Century Gothic" panose="020B0502020202020204" pitchFamily="34" charset="0"/>
                        </a:rPr>
                        <a:t>Emergencia</a:t>
                      </a:r>
                      <a:endParaRPr lang="es-CR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R" sz="1600" u="none" strike="noStrike"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  <a:endParaRPr lang="es-CR" sz="16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R" sz="1600" u="none" strike="noStrike">
                          <a:effectLst/>
                          <a:latin typeface="Century Gothic" panose="020B0502020202020204" pitchFamily="34" charset="0"/>
                        </a:rPr>
                        <a:t>0.74%</a:t>
                      </a:r>
                      <a:endParaRPr lang="es-CR" sz="16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664420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CR" sz="1600" u="none" strike="noStrike" dirty="0">
                          <a:effectLst/>
                          <a:latin typeface="Century Gothic" panose="020B0502020202020204" pitchFamily="34" charset="0"/>
                        </a:rPr>
                        <a:t>Jefa </a:t>
                      </a:r>
                      <a:r>
                        <a:rPr lang="es-CR" sz="1600" u="none" strike="noStrike" dirty="0" err="1">
                          <a:effectLst/>
                          <a:latin typeface="Century Gothic" panose="020B0502020202020204" pitchFamily="34" charset="0"/>
                        </a:rPr>
                        <a:t>Seg</a:t>
                      </a:r>
                      <a:r>
                        <a:rPr lang="es-CR" sz="1600" u="none" strike="noStrike" dirty="0">
                          <a:effectLst/>
                          <a:latin typeface="Century Gothic" panose="020B0502020202020204" pitchFamily="34" charset="0"/>
                        </a:rPr>
                        <a:t> Planta</a:t>
                      </a:r>
                      <a:endParaRPr lang="es-CR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R" sz="1600" u="none" strike="noStrike"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  <a:endParaRPr lang="es-CR" sz="16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R" sz="1600" u="none" strike="noStrike">
                          <a:effectLst/>
                          <a:latin typeface="Century Gothic" panose="020B0502020202020204" pitchFamily="34" charset="0"/>
                        </a:rPr>
                        <a:t>0.74%</a:t>
                      </a:r>
                      <a:endParaRPr lang="es-CR" sz="16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40706557"/>
                  </a:ext>
                </a:extLst>
              </a:tr>
              <a:tr h="51595">
                <a:tc>
                  <a:txBody>
                    <a:bodyPr/>
                    <a:lstStyle/>
                    <a:p>
                      <a:pPr algn="l" fontAlgn="b"/>
                      <a:r>
                        <a:rPr lang="es-CR" sz="1600" u="none" strike="noStrike">
                          <a:effectLst/>
                          <a:latin typeface="Century Gothic" panose="020B0502020202020204" pitchFamily="34" charset="0"/>
                        </a:rPr>
                        <a:t>Segundo BFV</a:t>
                      </a:r>
                      <a:endParaRPr lang="es-CR" sz="16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R" sz="1600" u="none" strike="noStrike"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  <a:endParaRPr lang="es-CR" sz="16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R" sz="1600" u="none" strike="noStrike">
                          <a:effectLst/>
                          <a:latin typeface="Century Gothic" panose="020B0502020202020204" pitchFamily="34" charset="0"/>
                        </a:rPr>
                        <a:t>0.37%</a:t>
                      </a:r>
                      <a:endParaRPr lang="es-CR" sz="16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405052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CR" sz="1600" u="none" strike="noStrike">
                          <a:effectLst/>
                          <a:latin typeface="Century Gothic" panose="020B0502020202020204" pitchFamily="34" charset="0"/>
                        </a:rPr>
                        <a:t>Adulto Mayor PIA</a:t>
                      </a:r>
                      <a:endParaRPr lang="es-CR" sz="16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R" sz="1600" u="none" strike="noStrike"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  <a:endParaRPr lang="es-CR" sz="16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R" sz="1600" u="none" strike="noStrike">
                          <a:effectLst/>
                          <a:latin typeface="Century Gothic" panose="020B0502020202020204" pitchFamily="34" charset="0"/>
                        </a:rPr>
                        <a:t>0.37%</a:t>
                      </a:r>
                      <a:endParaRPr lang="es-CR" sz="16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930565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CR" sz="1600" u="none" strike="noStrike">
                          <a:effectLst/>
                          <a:latin typeface="Century Gothic" panose="020B0502020202020204" pitchFamily="34" charset="0"/>
                        </a:rPr>
                        <a:t>II BFV Emergencias</a:t>
                      </a:r>
                      <a:endParaRPr lang="es-CR" sz="16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R" sz="1600" u="none" strike="noStrike"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  <a:endParaRPr lang="es-CR" sz="16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R" sz="1600" u="none" strike="noStrike">
                          <a:effectLst/>
                          <a:latin typeface="Century Gothic" panose="020B0502020202020204" pitchFamily="34" charset="0"/>
                        </a:rPr>
                        <a:t>0.37%</a:t>
                      </a:r>
                      <a:endParaRPr lang="es-CR" sz="16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32718933"/>
                  </a:ext>
                </a:extLst>
              </a:tr>
              <a:tr h="307422">
                <a:tc>
                  <a:txBody>
                    <a:bodyPr/>
                    <a:lstStyle/>
                    <a:p>
                      <a:pPr algn="l" fontAlgn="b"/>
                      <a:r>
                        <a:rPr lang="es-CR" sz="1600" u="none" strike="noStrike">
                          <a:effectLst/>
                          <a:latin typeface="Century Gothic" panose="020B0502020202020204" pitchFamily="34" charset="0"/>
                        </a:rPr>
                        <a:t>II BFV Cl Regular</a:t>
                      </a:r>
                      <a:endParaRPr lang="es-CR" sz="16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R" sz="1600" u="none" strike="noStrike"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  <a:endParaRPr lang="es-CR" sz="16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R" sz="1600" u="none" strike="noStrike">
                          <a:effectLst/>
                          <a:latin typeface="Century Gothic" panose="020B0502020202020204" pitchFamily="34" charset="0"/>
                        </a:rPr>
                        <a:t>0.37%</a:t>
                      </a:r>
                      <a:endParaRPr lang="es-CR" sz="16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29017691"/>
                  </a:ext>
                </a:extLst>
              </a:tr>
              <a:tr h="307422">
                <a:tc>
                  <a:txBody>
                    <a:bodyPr/>
                    <a:lstStyle/>
                    <a:p>
                      <a:pPr algn="l" fontAlgn="b"/>
                      <a:r>
                        <a:rPr lang="es-CR" sz="1600" u="none" strike="noStrike">
                          <a:effectLst/>
                          <a:latin typeface="Century Gothic" panose="020B0502020202020204" pitchFamily="34" charset="0"/>
                        </a:rPr>
                        <a:t>Total</a:t>
                      </a:r>
                      <a:endParaRPr lang="es-CR" sz="1600" b="1" i="0" u="none" strike="noStrike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R" sz="1600" u="none" strike="noStrike">
                          <a:effectLst/>
                          <a:latin typeface="Century Gothic" panose="020B0502020202020204" pitchFamily="34" charset="0"/>
                        </a:rPr>
                        <a:t>270</a:t>
                      </a:r>
                      <a:endParaRPr lang="es-CR" sz="1600" b="1" i="0" u="none" strike="noStrike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R" sz="1600" u="none" strike="noStrike" dirty="0">
                          <a:effectLst/>
                          <a:latin typeface="Century Gothic" panose="020B0502020202020204" pitchFamily="34" charset="0"/>
                        </a:rPr>
                        <a:t>100.00%</a:t>
                      </a:r>
                      <a:endParaRPr lang="es-CR" sz="1600" b="1" i="0" u="none" strike="noStrike" dirty="0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78992683"/>
                  </a:ext>
                </a:extLst>
              </a:tr>
            </a:tbl>
          </a:graphicData>
        </a:graphic>
      </p:graphicFrame>
      <p:sp>
        <p:nvSpPr>
          <p:cNvPr id="13" name="Marcador de texto 3">
            <a:extLst>
              <a:ext uri="{FF2B5EF4-FFF2-40B4-BE49-F238E27FC236}">
                <a16:creationId xmlns:a16="http://schemas.microsoft.com/office/drawing/2014/main" id="{011BF480-7B9D-4F1F-B5A4-450E6E8F8E95}"/>
              </a:ext>
            </a:extLst>
          </p:cNvPr>
          <p:cNvSpPr txBox="1">
            <a:spLocks/>
          </p:cNvSpPr>
          <p:nvPr/>
        </p:nvSpPr>
        <p:spPr>
          <a:xfrm>
            <a:off x="6039856" y="4920990"/>
            <a:ext cx="3704234" cy="140399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R" sz="1400" b="1" i="1" dirty="0">
                <a:latin typeface="Century Gothic" panose="020B0502020202020204" pitchFamily="34" charset="0"/>
              </a:rPr>
              <a:t>CLP = Construcción en Lote Propio</a:t>
            </a:r>
          </a:p>
          <a:p>
            <a:r>
              <a:rPr lang="es-CR" sz="1400" b="1" i="1" dirty="0">
                <a:latin typeface="Century Gothic" panose="020B0502020202020204" pitchFamily="34" charset="0"/>
              </a:rPr>
              <a:t>CLC = Compra de Lote y Construcción</a:t>
            </a:r>
          </a:p>
          <a:p>
            <a:r>
              <a:rPr lang="es-CR" sz="1400" b="1" i="1" dirty="0">
                <a:latin typeface="Century Gothic" panose="020B0502020202020204" pitchFamily="34" charset="0"/>
              </a:rPr>
              <a:t>CVE = Compra de Vivienda Existente</a:t>
            </a:r>
          </a:p>
          <a:p>
            <a:r>
              <a:rPr lang="es-CR" sz="1400" b="1" i="1" dirty="0">
                <a:latin typeface="Century Gothic" panose="020B0502020202020204" pitchFamily="34" charset="0"/>
              </a:rPr>
              <a:t>CSE = Construcción de Segunda Edificación</a:t>
            </a:r>
          </a:p>
        </p:txBody>
      </p:sp>
    </p:spTree>
    <p:extLst>
      <p:ext uri="{BB962C8B-B14F-4D97-AF65-F5344CB8AC3E}">
        <p14:creationId xmlns:p14="http://schemas.microsoft.com/office/powerpoint/2010/main" val="386959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8B0C1D75-3B36-430E-AB62-DD1A3306B9C8}"/>
              </a:ext>
            </a:extLst>
          </p:cNvPr>
          <p:cNvSpPr txBox="1">
            <a:spLocks/>
          </p:cNvSpPr>
          <p:nvPr/>
        </p:nvSpPr>
        <p:spPr>
          <a:xfrm>
            <a:off x="0" y="546390"/>
            <a:ext cx="6095999" cy="7148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600" b="1" dirty="0">
                <a:solidFill>
                  <a:srgbClr val="17CBC6"/>
                </a:solidFill>
                <a:latin typeface="Century Gothic" panose="020B0502020202020204" pitchFamily="34" charset="0"/>
              </a:rPr>
              <a:t>Muestra</a:t>
            </a:r>
            <a:r>
              <a:rPr lang="es-ES" sz="3600" dirty="0"/>
              <a:t> </a:t>
            </a:r>
            <a:endParaRPr lang="es-CR" sz="3600" dirty="0"/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EBAB84C8-7102-4FB5-A6A6-D75439D54A9E}"/>
              </a:ext>
            </a:extLst>
          </p:cNvPr>
          <p:cNvSpPr txBox="1">
            <a:spLocks/>
          </p:cNvSpPr>
          <p:nvPr/>
        </p:nvSpPr>
        <p:spPr>
          <a:xfrm>
            <a:off x="636135" y="1459323"/>
            <a:ext cx="4855351" cy="14603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s-ES" sz="1400" b="1" dirty="0">
                <a:latin typeface="Century Gothic" panose="020B0502020202020204" pitchFamily="34" charset="0"/>
              </a:rPr>
              <a:t>270 casos  </a:t>
            </a:r>
            <a:r>
              <a:rPr lang="es-ES" sz="1400" dirty="0">
                <a:latin typeface="Century Gothic" panose="020B0502020202020204" pitchFamily="34" charset="0"/>
              </a:rPr>
              <a:t>(95% confianza, 6% error)</a:t>
            </a:r>
          </a:p>
          <a:p>
            <a:pPr>
              <a:lnSpc>
                <a:spcPct val="100000"/>
              </a:lnSpc>
            </a:pPr>
            <a:r>
              <a:rPr lang="es-ES" sz="1400" b="1" dirty="0">
                <a:latin typeface="Century Gothic" panose="020B0502020202020204" pitchFamily="34" charset="0"/>
              </a:rPr>
              <a:t>7 provincias</a:t>
            </a:r>
          </a:p>
          <a:p>
            <a:pPr>
              <a:lnSpc>
                <a:spcPct val="100000"/>
              </a:lnSpc>
            </a:pPr>
            <a:r>
              <a:rPr lang="es-ES" sz="1400" b="1" dirty="0">
                <a:latin typeface="Century Gothic" panose="020B0502020202020204" pitchFamily="34" charset="0"/>
              </a:rPr>
              <a:t>61 cantones </a:t>
            </a:r>
            <a:r>
              <a:rPr lang="es-ES" sz="1400" dirty="0">
                <a:latin typeface="Century Gothic" panose="020B0502020202020204" pitchFamily="34" charset="0"/>
              </a:rPr>
              <a:t>(Representatividad de localizaciones).</a:t>
            </a:r>
          </a:p>
          <a:p>
            <a:pPr>
              <a:lnSpc>
                <a:spcPct val="100000"/>
              </a:lnSpc>
            </a:pPr>
            <a:r>
              <a:rPr lang="es-ES" sz="1400" b="1" dirty="0">
                <a:latin typeface="Century Gothic" panose="020B0502020202020204" pitchFamily="34" charset="0"/>
              </a:rPr>
              <a:t>16 entidades financieras </a:t>
            </a:r>
            <a:r>
              <a:rPr lang="es-ES" sz="1400" dirty="0">
                <a:latin typeface="Century Gothic" panose="020B0502020202020204" pitchFamily="34" charset="0"/>
              </a:rPr>
              <a:t>(28)</a:t>
            </a:r>
            <a:endParaRPr lang="es-CR" sz="1400" dirty="0">
              <a:latin typeface="Century Gothic" panose="020B0502020202020204" pitchFamily="34" charset="0"/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D632D3A0-CEC7-47BD-9ADF-0634B22228E1}"/>
              </a:ext>
            </a:extLst>
          </p:cNvPr>
          <p:cNvSpPr txBox="1">
            <a:spLocks/>
          </p:cNvSpPr>
          <p:nvPr/>
        </p:nvSpPr>
        <p:spPr>
          <a:xfrm>
            <a:off x="6059488" y="501420"/>
            <a:ext cx="6095999" cy="7597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600" b="1" dirty="0">
                <a:solidFill>
                  <a:srgbClr val="17CBC6"/>
                </a:solidFill>
                <a:latin typeface="Century Gothic" panose="020B0502020202020204" pitchFamily="34" charset="0"/>
              </a:rPr>
              <a:t>Real</a:t>
            </a:r>
            <a:endParaRPr lang="es-CR" sz="3600" b="1" dirty="0">
              <a:solidFill>
                <a:srgbClr val="17CBC6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FEEFFEAA-97BB-476D-B21B-F744F1ADE015}"/>
              </a:ext>
            </a:extLst>
          </p:cNvPr>
          <p:cNvSpPr txBox="1">
            <a:spLocks/>
          </p:cNvSpPr>
          <p:nvPr/>
        </p:nvSpPr>
        <p:spPr>
          <a:xfrm>
            <a:off x="6566263" y="1479128"/>
            <a:ext cx="4834937" cy="19498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247 casos  </a:t>
            </a:r>
            <a:r>
              <a:rPr lang="es-E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(95% confianza, 6% error)</a:t>
            </a:r>
          </a:p>
          <a:p>
            <a:r>
              <a:rPr lang="es-E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7 provincias</a:t>
            </a:r>
          </a:p>
          <a:p>
            <a:r>
              <a:rPr lang="es-E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61 cantones </a:t>
            </a:r>
            <a:r>
              <a:rPr lang="es-E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(Representatividad de localizaciones)</a:t>
            </a:r>
          </a:p>
          <a:p>
            <a:r>
              <a:rPr lang="es-E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16 entidades financieras </a:t>
            </a:r>
            <a:r>
              <a:rPr lang="es-E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(28)</a:t>
            </a:r>
            <a:endParaRPr lang="es-CR" sz="1400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67E3DE96-12C9-455B-BA4F-21E669AF3E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1003405"/>
              </p:ext>
            </p:extLst>
          </p:nvPr>
        </p:nvGraphicFramePr>
        <p:xfrm>
          <a:off x="980198" y="3125050"/>
          <a:ext cx="3899190" cy="2574290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1407547">
                  <a:extLst>
                    <a:ext uri="{9D8B030D-6E8A-4147-A177-3AD203B41FA5}">
                      <a16:colId xmlns:a16="http://schemas.microsoft.com/office/drawing/2014/main" val="918500363"/>
                    </a:ext>
                  </a:extLst>
                </a:gridCol>
                <a:gridCol w="1235974">
                  <a:extLst>
                    <a:ext uri="{9D8B030D-6E8A-4147-A177-3AD203B41FA5}">
                      <a16:colId xmlns:a16="http://schemas.microsoft.com/office/drawing/2014/main" val="2381596186"/>
                    </a:ext>
                  </a:extLst>
                </a:gridCol>
                <a:gridCol w="1255669">
                  <a:extLst>
                    <a:ext uri="{9D8B030D-6E8A-4147-A177-3AD203B41FA5}">
                      <a16:colId xmlns:a16="http://schemas.microsoft.com/office/drawing/2014/main" val="1674000973"/>
                    </a:ext>
                  </a:extLst>
                </a:gridCol>
              </a:tblGrid>
              <a:tr h="393250">
                <a:tc>
                  <a:txBody>
                    <a:bodyPr/>
                    <a:lstStyle/>
                    <a:p>
                      <a:pPr algn="ctr" fontAlgn="b"/>
                      <a:r>
                        <a:rPr lang="es-CR" sz="1600" b="1" i="0" u="none" strike="noStrike" dirty="0">
                          <a:effectLst/>
                          <a:latin typeface="Century Gothic" panose="020B0502020202020204" pitchFamily="34" charset="0"/>
                        </a:rPr>
                        <a:t>Provincia</a:t>
                      </a:r>
                      <a:endParaRPr lang="es-CR" sz="1600" b="1" i="0" u="none" strike="noStrike" dirty="0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b">
                    <a:solidFill>
                      <a:srgbClr val="17CB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600" b="1" i="0" u="none" strike="noStrike" dirty="0">
                          <a:effectLst/>
                          <a:latin typeface="Century Gothic" panose="020B0502020202020204" pitchFamily="34" charset="0"/>
                        </a:rPr>
                        <a:t>Cantidad</a:t>
                      </a:r>
                      <a:endParaRPr lang="es-CR" sz="1600" b="1" i="0" u="none" strike="noStrike" dirty="0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600" b="1" i="0" u="none" strike="noStrike" dirty="0">
                          <a:effectLst/>
                          <a:latin typeface="Century Gothic" panose="020B0502020202020204" pitchFamily="34" charset="0"/>
                        </a:rPr>
                        <a:t>Porcentaje</a:t>
                      </a:r>
                      <a:endParaRPr lang="es-CR" sz="1600" b="1" i="0" u="none" strike="noStrike" dirty="0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7098194"/>
                  </a:ext>
                </a:extLst>
              </a:tr>
              <a:tr h="272630">
                <a:tc>
                  <a:txBody>
                    <a:bodyPr/>
                    <a:lstStyle/>
                    <a:p>
                      <a:pPr algn="l" fontAlgn="b"/>
                      <a:r>
                        <a:rPr lang="es-CR" sz="1600" b="0" i="0" u="none" strike="noStrike" dirty="0">
                          <a:effectLst/>
                          <a:latin typeface="Century Gothic" panose="020B0502020202020204" pitchFamily="34" charset="0"/>
                        </a:rPr>
                        <a:t>Alajuela</a:t>
                      </a:r>
                      <a:endParaRPr lang="es-CR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R" sz="16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62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R" sz="16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23.0%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403580935"/>
                  </a:ext>
                </a:extLst>
              </a:tr>
              <a:tr h="272630">
                <a:tc>
                  <a:txBody>
                    <a:bodyPr/>
                    <a:lstStyle/>
                    <a:p>
                      <a:pPr algn="l" fontAlgn="b"/>
                      <a:r>
                        <a:rPr lang="es-CR" sz="1600" b="0" i="0" u="none" strike="noStrike" dirty="0">
                          <a:effectLst/>
                          <a:latin typeface="Century Gothic" panose="020B0502020202020204" pitchFamily="34" charset="0"/>
                        </a:rPr>
                        <a:t>Puntarenas</a:t>
                      </a:r>
                      <a:endParaRPr lang="es-CR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60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R" sz="16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22.2%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454130171"/>
                  </a:ext>
                </a:extLst>
              </a:tr>
              <a:tr h="272630">
                <a:tc>
                  <a:txBody>
                    <a:bodyPr/>
                    <a:lstStyle/>
                    <a:p>
                      <a:pPr algn="l" fontAlgn="b"/>
                      <a:r>
                        <a:rPr lang="es-CR" sz="1600" b="0" i="0" u="none" strike="noStrike" dirty="0">
                          <a:effectLst/>
                          <a:latin typeface="Century Gothic" panose="020B0502020202020204" pitchFamily="34" charset="0"/>
                        </a:rPr>
                        <a:t>Limón</a:t>
                      </a:r>
                      <a:endParaRPr lang="es-CR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R" sz="16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R" sz="16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18.9%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884735863"/>
                  </a:ext>
                </a:extLst>
              </a:tr>
              <a:tr h="272630">
                <a:tc>
                  <a:txBody>
                    <a:bodyPr/>
                    <a:lstStyle/>
                    <a:p>
                      <a:pPr algn="l" fontAlgn="b"/>
                      <a:r>
                        <a:rPr lang="es-CR" sz="1600" b="0" i="0" u="none" strike="noStrike" dirty="0">
                          <a:effectLst/>
                          <a:latin typeface="Century Gothic" panose="020B0502020202020204" pitchFamily="34" charset="0"/>
                        </a:rPr>
                        <a:t>San José</a:t>
                      </a:r>
                      <a:endParaRPr lang="es-CR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R" sz="16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R" sz="16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13.7%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978692904"/>
                  </a:ext>
                </a:extLst>
              </a:tr>
              <a:tr h="272630">
                <a:tc>
                  <a:txBody>
                    <a:bodyPr/>
                    <a:lstStyle/>
                    <a:p>
                      <a:pPr algn="l" fontAlgn="b"/>
                      <a:r>
                        <a:rPr lang="es-CR" sz="1600" b="0" i="0" u="none" strike="noStrike" dirty="0">
                          <a:effectLst/>
                          <a:latin typeface="Century Gothic" panose="020B0502020202020204" pitchFamily="34" charset="0"/>
                        </a:rPr>
                        <a:t>Guanacaste</a:t>
                      </a:r>
                      <a:endParaRPr lang="es-CR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R" sz="16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R" sz="16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11.9%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909388262"/>
                  </a:ext>
                </a:extLst>
              </a:tr>
              <a:tr h="272630">
                <a:tc>
                  <a:txBody>
                    <a:bodyPr/>
                    <a:lstStyle/>
                    <a:p>
                      <a:pPr algn="l" fontAlgn="b"/>
                      <a:r>
                        <a:rPr lang="es-CR" sz="1600" b="0" i="0" u="none" strike="noStrike" dirty="0">
                          <a:effectLst/>
                          <a:latin typeface="Century Gothic" panose="020B0502020202020204" pitchFamily="34" charset="0"/>
                        </a:rPr>
                        <a:t>Cartago</a:t>
                      </a:r>
                      <a:endParaRPr lang="es-CR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R" sz="16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R" sz="16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5.6%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434218491"/>
                  </a:ext>
                </a:extLst>
              </a:tr>
              <a:tr h="272630">
                <a:tc>
                  <a:txBody>
                    <a:bodyPr/>
                    <a:lstStyle/>
                    <a:p>
                      <a:pPr algn="l" fontAlgn="b"/>
                      <a:r>
                        <a:rPr lang="es-CR" sz="1600" b="0" i="0" u="none" strike="noStrike" dirty="0">
                          <a:effectLst/>
                          <a:latin typeface="Century Gothic" panose="020B0502020202020204" pitchFamily="34" charset="0"/>
                        </a:rPr>
                        <a:t>Heredia</a:t>
                      </a:r>
                      <a:endParaRPr lang="es-CR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R" sz="16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R" sz="16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4.8%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114460397"/>
                  </a:ext>
                </a:extLst>
              </a:tr>
              <a:tr h="272630">
                <a:tc>
                  <a:txBody>
                    <a:bodyPr/>
                    <a:lstStyle/>
                    <a:p>
                      <a:pPr algn="ctr" fontAlgn="b"/>
                      <a:r>
                        <a:rPr lang="es-CR" sz="1600" b="1" i="0" u="none" strike="noStrike" dirty="0">
                          <a:effectLst/>
                          <a:latin typeface="Century Gothic" panose="020B0502020202020204" pitchFamily="34" charset="0"/>
                        </a:rPr>
                        <a:t>Total</a:t>
                      </a:r>
                      <a:endParaRPr lang="es-CR" sz="1600" b="1" i="0" u="none" strike="noStrike" dirty="0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R" sz="16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270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R" sz="16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100.0%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791945717"/>
                  </a:ext>
                </a:extLst>
              </a:tr>
            </a:tbl>
          </a:graphicData>
        </a:graphic>
      </p:graphicFrame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64706EC4-1A34-4DE5-B00E-65BE706057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0540585"/>
              </p:ext>
            </p:extLst>
          </p:nvPr>
        </p:nvGraphicFramePr>
        <p:xfrm>
          <a:off x="7047485" y="3137621"/>
          <a:ext cx="3899189" cy="2562967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1354969">
                  <a:extLst>
                    <a:ext uri="{9D8B030D-6E8A-4147-A177-3AD203B41FA5}">
                      <a16:colId xmlns:a16="http://schemas.microsoft.com/office/drawing/2014/main" val="918500363"/>
                    </a:ext>
                  </a:extLst>
                </a:gridCol>
                <a:gridCol w="1288551">
                  <a:extLst>
                    <a:ext uri="{9D8B030D-6E8A-4147-A177-3AD203B41FA5}">
                      <a16:colId xmlns:a16="http://schemas.microsoft.com/office/drawing/2014/main" val="2381596186"/>
                    </a:ext>
                  </a:extLst>
                </a:gridCol>
                <a:gridCol w="1255669">
                  <a:extLst>
                    <a:ext uri="{9D8B030D-6E8A-4147-A177-3AD203B41FA5}">
                      <a16:colId xmlns:a16="http://schemas.microsoft.com/office/drawing/2014/main" val="1674000973"/>
                    </a:ext>
                  </a:extLst>
                </a:gridCol>
              </a:tblGrid>
              <a:tr h="381927">
                <a:tc>
                  <a:txBody>
                    <a:bodyPr/>
                    <a:lstStyle/>
                    <a:p>
                      <a:pPr algn="ctr" fontAlgn="b"/>
                      <a:r>
                        <a:rPr lang="es-CR" sz="1600" b="1" i="0" u="none" strike="noStrike" dirty="0">
                          <a:effectLst/>
                          <a:latin typeface="Century Gothic" panose="020B0502020202020204" pitchFamily="34" charset="0"/>
                        </a:rPr>
                        <a:t>Provincia</a:t>
                      </a:r>
                      <a:endParaRPr lang="es-CR" sz="1600" b="1" i="0" u="none" strike="noStrike" dirty="0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b">
                    <a:solidFill>
                      <a:srgbClr val="17CB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600" b="0" i="0" u="none" strike="noStrike" dirty="0">
                          <a:effectLst/>
                          <a:latin typeface="Century Gothic" panose="020B0502020202020204" pitchFamily="34" charset="0"/>
                        </a:rPr>
                        <a:t>Cantidad</a:t>
                      </a:r>
                      <a:endParaRPr lang="es-CR" sz="1600" b="0" i="0" u="none" strike="noStrike" dirty="0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600" b="0" i="0" u="none" strike="noStrike" dirty="0">
                          <a:effectLst/>
                          <a:latin typeface="Century Gothic" panose="020B0502020202020204" pitchFamily="34" charset="0"/>
                        </a:rPr>
                        <a:t>Porcentaje</a:t>
                      </a:r>
                      <a:endParaRPr lang="es-CR" sz="1600" b="0" i="0" u="none" strike="noStrike" dirty="0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7098194"/>
                  </a:ext>
                </a:extLst>
              </a:tr>
              <a:tr h="272630">
                <a:tc>
                  <a:txBody>
                    <a:bodyPr/>
                    <a:lstStyle/>
                    <a:p>
                      <a:pPr algn="l" fontAlgn="b"/>
                      <a:r>
                        <a:rPr lang="es-CR" sz="1600" b="0" i="0" u="none" strike="noStrike" dirty="0">
                          <a:effectLst/>
                          <a:latin typeface="Century Gothic" panose="020B0502020202020204" pitchFamily="34" charset="0"/>
                        </a:rPr>
                        <a:t>Alajuela</a:t>
                      </a:r>
                      <a:endParaRPr lang="es-CR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R" sz="16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62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R" sz="16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25.1%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403580935"/>
                  </a:ext>
                </a:extLst>
              </a:tr>
              <a:tr h="272630">
                <a:tc>
                  <a:txBody>
                    <a:bodyPr/>
                    <a:lstStyle/>
                    <a:p>
                      <a:pPr algn="l" fontAlgn="b"/>
                      <a:r>
                        <a:rPr lang="es-CR" sz="1600" b="0" i="0" u="none" strike="noStrike" dirty="0">
                          <a:effectLst/>
                          <a:latin typeface="Century Gothic" panose="020B0502020202020204" pitchFamily="34" charset="0"/>
                        </a:rPr>
                        <a:t>Puntarenas</a:t>
                      </a:r>
                      <a:endParaRPr lang="es-CR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R" sz="16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R" sz="16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21.9%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454130171"/>
                  </a:ext>
                </a:extLst>
              </a:tr>
              <a:tr h="272630">
                <a:tc>
                  <a:txBody>
                    <a:bodyPr/>
                    <a:lstStyle/>
                    <a:p>
                      <a:pPr algn="l" fontAlgn="b"/>
                      <a:r>
                        <a:rPr lang="es-CR" sz="1600" b="0" i="0" u="none" strike="noStrike" dirty="0">
                          <a:effectLst/>
                          <a:latin typeface="Century Gothic" panose="020B0502020202020204" pitchFamily="34" charset="0"/>
                        </a:rPr>
                        <a:t>Limón</a:t>
                      </a:r>
                      <a:endParaRPr lang="es-CR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R" sz="16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R" sz="16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15.8%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884735863"/>
                  </a:ext>
                </a:extLst>
              </a:tr>
              <a:tr h="272630">
                <a:tc>
                  <a:txBody>
                    <a:bodyPr/>
                    <a:lstStyle/>
                    <a:p>
                      <a:pPr algn="l" fontAlgn="b"/>
                      <a:r>
                        <a:rPr lang="es-CR" sz="1600" b="0" i="0" u="none" strike="noStrike" dirty="0">
                          <a:effectLst/>
                          <a:latin typeface="Century Gothic" panose="020B0502020202020204" pitchFamily="34" charset="0"/>
                        </a:rPr>
                        <a:t>San José</a:t>
                      </a:r>
                      <a:endParaRPr lang="es-CR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R" sz="16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R" sz="16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15.0%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978692904"/>
                  </a:ext>
                </a:extLst>
              </a:tr>
              <a:tr h="272630">
                <a:tc>
                  <a:txBody>
                    <a:bodyPr/>
                    <a:lstStyle/>
                    <a:p>
                      <a:pPr algn="l" fontAlgn="b"/>
                      <a:r>
                        <a:rPr lang="es-CR" sz="1600" b="0" i="0" u="none" strike="noStrike" dirty="0">
                          <a:effectLst/>
                          <a:latin typeface="Century Gothic" panose="020B0502020202020204" pitchFamily="34" charset="0"/>
                        </a:rPr>
                        <a:t>Guanacaste</a:t>
                      </a:r>
                      <a:endParaRPr lang="es-CR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R" sz="16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R" sz="16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12.6%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909388262"/>
                  </a:ext>
                </a:extLst>
              </a:tr>
              <a:tr h="272630">
                <a:tc>
                  <a:txBody>
                    <a:bodyPr/>
                    <a:lstStyle/>
                    <a:p>
                      <a:pPr algn="l" fontAlgn="b"/>
                      <a:r>
                        <a:rPr lang="es-CR" sz="1600" b="0" i="0" u="none" strike="noStrike" dirty="0">
                          <a:effectLst/>
                          <a:latin typeface="Century Gothic" panose="020B0502020202020204" pitchFamily="34" charset="0"/>
                        </a:rPr>
                        <a:t>Cartago</a:t>
                      </a:r>
                      <a:endParaRPr lang="es-CR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R" sz="16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R" sz="16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5.7%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434218491"/>
                  </a:ext>
                </a:extLst>
              </a:tr>
              <a:tr h="272630">
                <a:tc>
                  <a:txBody>
                    <a:bodyPr/>
                    <a:lstStyle/>
                    <a:p>
                      <a:pPr algn="l" fontAlgn="b"/>
                      <a:r>
                        <a:rPr lang="es-CR" sz="1600" b="0" i="0" u="none" strike="noStrike" dirty="0">
                          <a:effectLst/>
                          <a:latin typeface="Century Gothic" panose="020B0502020202020204" pitchFamily="34" charset="0"/>
                        </a:rPr>
                        <a:t>Heredia</a:t>
                      </a:r>
                      <a:endParaRPr lang="es-CR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R" sz="16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R" sz="16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4.0%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114460397"/>
                  </a:ext>
                </a:extLst>
              </a:tr>
              <a:tr h="272630">
                <a:tc>
                  <a:txBody>
                    <a:bodyPr/>
                    <a:lstStyle/>
                    <a:p>
                      <a:pPr algn="ctr" fontAlgn="b"/>
                      <a:r>
                        <a:rPr lang="es-CR" sz="1600" b="1" i="0" u="none" strike="noStrike" dirty="0">
                          <a:effectLst/>
                          <a:latin typeface="Century Gothic" panose="020B0502020202020204" pitchFamily="34" charset="0"/>
                        </a:rPr>
                        <a:t>Total</a:t>
                      </a:r>
                      <a:endParaRPr lang="es-CR" sz="1600" b="1" i="0" u="none" strike="noStrike" dirty="0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R" sz="16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247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R" sz="16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100.0%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791945717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8AD8120A-E11E-BF4E-AE44-E5760D4C14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5540"/>
            <a:ext cx="12192000" cy="787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FE644AD-70DE-9F42-8E9D-2E3F49D0A917}"/>
              </a:ext>
            </a:extLst>
          </p:cNvPr>
          <p:cNvSpPr/>
          <p:nvPr/>
        </p:nvSpPr>
        <p:spPr>
          <a:xfrm>
            <a:off x="5909714" y="409303"/>
            <a:ext cx="45719" cy="550381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R"/>
          </a:p>
        </p:txBody>
      </p:sp>
    </p:spTree>
    <p:extLst>
      <p:ext uri="{BB962C8B-B14F-4D97-AF65-F5344CB8AC3E}">
        <p14:creationId xmlns:p14="http://schemas.microsoft.com/office/powerpoint/2010/main" val="5719260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B92379-41CD-5D41-8EEC-6DF5A0FC26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102" y="1488977"/>
            <a:ext cx="2782389" cy="78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1325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AA953A-E2A3-4A88-BCCF-4F0E8AEAF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590150"/>
            <a:ext cx="8017934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s-CR" sz="4000" b="1" spc="-150" dirty="0">
                <a:latin typeface="Century Gothic" panose="020B0502020202020204" pitchFamily="34" charset="0"/>
                <a:cs typeface="Arial" panose="020B0604020202020204" pitchFamily="34" charset="0"/>
              </a:rPr>
              <a:t>Proyectos individuales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AAFCC0-B230-5046-9851-2B78943A9D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5540"/>
            <a:ext cx="121920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8421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0916190-9FEB-DF45-89F8-3DAF6EE45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9"/>
            <a:ext cx="12192000" cy="685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4086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AA953A-E2A3-4A88-BCCF-4F0E8AEAF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590150"/>
            <a:ext cx="8017934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s-CR" sz="4000" b="1" spc="-150" dirty="0">
                <a:latin typeface="Century Gothic" panose="020B0502020202020204" pitchFamily="34" charset="0"/>
                <a:cs typeface="Arial" panose="020B0604020202020204" pitchFamily="34" charset="0"/>
              </a:rPr>
              <a:t>Proyectos verticales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AAFCC0-B230-5046-9851-2B78943A9D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5540"/>
            <a:ext cx="121920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13451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FIA_169" id="{23C50EBD-1DBD-43A4-94AB-F46DF5C3D064}" vid="{23A04D25-EC26-4904-8E63-2FDE013CC038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Auditoria 11 - presFin</Template>
  <TotalTime>1231</TotalTime>
  <Words>1022</Words>
  <Application>Microsoft Macintosh PowerPoint</Application>
  <PresentationFormat>Widescreen</PresentationFormat>
  <Paragraphs>216</Paragraphs>
  <Slides>30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Century Gothic</vt:lpstr>
      <vt:lpstr>Tema de Office</vt:lpstr>
      <vt:lpstr>PowerPoint Presentation</vt:lpstr>
      <vt:lpstr>¿En qué consistió?</vt:lpstr>
      <vt:lpstr>¿En qué consistió?</vt:lpstr>
      <vt:lpstr>Universo</vt:lpstr>
      <vt:lpstr>PowerPoint Presentation</vt:lpstr>
      <vt:lpstr>PowerPoint Presentation</vt:lpstr>
      <vt:lpstr>Proyectos individuales</vt:lpstr>
      <vt:lpstr>PowerPoint Presentation</vt:lpstr>
      <vt:lpstr>Proyectos verticales</vt:lpstr>
      <vt:lpstr>Proyectos verticales</vt:lpstr>
      <vt:lpstr>Módulo Técnico</vt:lpstr>
      <vt:lpstr>Módulo Social</vt:lpstr>
      <vt:lpstr>PowerPoint Presentation</vt:lpstr>
      <vt:lpstr>PowerPoint Presentation</vt:lpstr>
      <vt:lpstr>Ejemplos Prácticas correctas</vt:lpstr>
      <vt:lpstr>PowerPoint Presentation</vt:lpstr>
      <vt:lpstr>PowerPoint Presentation</vt:lpstr>
      <vt:lpstr>Ejemplos  Prácticas inadecuadas</vt:lpstr>
      <vt:lpstr>PowerPoint Presentation</vt:lpstr>
      <vt:lpstr>PowerPoint Presentation</vt:lpstr>
      <vt:lpstr>Ejemplos  Realidad social de las familias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Viviendas individuales</vt:lpstr>
      <vt:lpstr>Proyectos verticales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Auditoría de Calidad No11 Viviendas de Interés Social</dc:title>
  <dc:creator>Erick Mata Abdelnour</dc:creator>
  <cp:lastModifiedBy>Microsoft Office User</cp:lastModifiedBy>
  <cp:revision>26</cp:revision>
  <dcterms:created xsi:type="dcterms:W3CDTF">2021-11-02T21:09:15Z</dcterms:created>
  <dcterms:modified xsi:type="dcterms:W3CDTF">2021-12-09T14:37:15Z</dcterms:modified>
</cp:coreProperties>
</file>